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68" r:id="rId2"/>
    <p:sldId id="269" r:id="rId3"/>
    <p:sldId id="270" r:id="rId4"/>
    <p:sldId id="296" r:id="rId5"/>
    <p:sldId id="272" r:id="rId6"/>
    <p:sldId id="319" r:id="rId7"/>
    <p:sldId id="318" r:id="rId8"/>
    <p:sldId id="322" r:id="rId9"/>
    <p:sldId id="320" r:id="rId10"/>
    <p:sldId id="326" r:id="rId11"/>
    <p:sldId id="327" r:id="rId12"/>
    <p:sldId id="325" r:id="rId13"/>
    <p:sldId id="324" r:id="rId14"/>
    <p:sldId id="339" r:id="rId15"/>
    <p:sldId id="340" r:id="rId16"/>
    <p:sldId id="341" r:id="rId17"/>
    <p:sldId id="342" r:id="rId18"/>
    <p:sldId id="343" r:id="rId19"/>
    <p:sldId id="347" r:id="rId20"/>
    <p:sldId id="330" r:id="rId21"/>
    <p:sldId id="328" r:id="rId22"/>
    <p:sldId id="348" r:id="rId23"/>
    <p:sldId id="332"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7" autoAdjust="0"/>
    <p:restoredTop sz="86395" autoAdjust="0"/>
  </p:normalViewPr>
  <p:slideViewPr>
    <p:cSldViewPr snapToGrid="0" snapToObjects="1" showGuides="1">
      <p:cViewPr varScale="1">
        <p:scale>
          <a:sx n="57" d="100"/>
          <a:sy n="57" d="100"/>
        </p:scale>
        <p:origin x="28" y="36"/>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Lst>
  </p:outlineViewPr>
  <p:notesTextViewPr>
    <p:cViewPr>
      <p:scale>
        <a:sx n="100" d="100"/>
        <a:sy n="100" d="100"/>
      </p:scale>
      <p:origin x="0" y="0"/>
    </p:cViewPr>
  </p:notesTextViewPr>
  <p:sorterViewPr>
    <p:cViewPr>
      <p:scale>
        <a:sx n="111" d="100"/>
        <a:sy n="11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_rels/viewProps.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slide" Target="slides/slide3.xml"/><Relationship Id="rId1" Type="http://schemas.openxmlformats.org/officeDocument/2006/relationships/slide" Target="slides/slide1.xml"/><Relationship Id="rId4" Type="http://schemas.openxmlformats.org/officeDocument/2006/relationships/slide" Target="slides/slide5.xml"/></Relationships>
</file>

<file path=ppt/media/image10.png>
</file>

<file path=ppt/media/image11.png>
</file>

<file path=ppt/media/image12.gif>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685E52D-DB80-4C5A-A379-B550014BD887}" type="datetimeFigureOut">
              <a:rPr lang="en-US" smtClean="0"/>
              <a:t>2/26/2015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F7CE09C-6AC4-46DC-A29D-5F1BD19A8293}" type="slidenum">
              <a:rPr lang="en-US" smtClean="0"/>
              <a:t>‹#›</a:t>
            </a:fld>
            <a:endParaRPr lang="en-US"/>
          </a:p>
        </p:txBody>
      </p:sp>
    </p:spTree>
    <p:extLst>
      <p:ext uri="{BB962C8B-B14F-4D97-AF65-F5344CB8AC3E}">
        <p14:creationId xmlns:p14="http://schemas.microsoft.com/office/powerpoint/2010/main" val="30221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F7CE09C-6AC4-46DC-A29D-5F1BD19A8293}" type="slidenum">
              <a:rPr lang="en-US" smtClean="0"/>
              <a:t>1</a:t>
            </a:fld>
            <a:endParaRPr lang="en-US"/>
          </a:p>
        </p:txBody>
      </p:sp>
    </p:spTree>
    <p:extLst>
      <p:ext uri="{BB962C8B-B14F-4D97-AF65-F5344CB8AC3E}">
        <p14:creationId xmlns:p14="http://schemas.microsoft.com/office/powerpoint/2010/main" val="1417938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10</a:t>
            </a:fld>
            <a:endParaRPr lang="en-US"/>
          </a:p>
        </p:txBody>
      </p:sp>
    </p:spTree>
    <p:extLst>
      <p:ext uri="{BB962C8B-B14F-4D97-AF65-F5344CB8AC3E}">
        <p14:creationId xmlns:p14="http://schemas.microsoft.com/office/powerpoint/2010/main" val="1343436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11</a:t>
            </a:fld>
            <a:endParaRPr lang="en-US"/>
          </a:p>
        </p:txBody>
      </p:sp>
    </p:spTree>
    <p:extLst>
      <p:ext uri="{BB962C8B-B14F-4D97-AF65-F5344CB8AC3E}">
        <p14:creationId xmlns:p14="http://schemas.microsoft.com/office/powerpoint/2010/main" val="1343436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12</a:t>
            </a:fld>
            <a:endParaRPr lang="en-US"/>
          </a:p>
        </p:txBody>
      </p:sp>
    </p:spTree>
    <p:extLst>
      <p:ext uri="{BB962C8B-B14F-4D97-AF65-F5344CB8AC3E}">
        <p14:creationId xmlns:p14="http://schemas.microsoft.com/office/powerpoint/2010/main" val="1343436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13</a:t>
            </a:fld>
            <a:endParaRPr lang="en-US"/>
          </a:p>
        </p:txBody>
      </p:sp>
    </p:spTree>
    <p:extLst>
      <p:ext uri="{BB962C8B-B14F-4D97-AF65-F5344CB8AC3E}">
        <p14:creationId xmlns:p14="http://schemas.microsoft.com/office/powerpoint/2010/main" val="1343436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14</a:t>
            </a:fld>
            <a:endParaRPr lang="en-US"/>
          </a:p>
        </p:txBody>
      </p:sp>
    </p:spTree>
    <p:extLst>
      <p:ext uri="{BB962C8B-B14F-4D97-AF65-F5344CB8AC3E}">
        <p14:creationId xmlns:p14="http://schemas.microsoft.com/office/powerpoint/2010/main" val="32083281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D2D71A-AB9C-264B-95BD-FD5906144CDB}" type="slidenum">
              <a:rPr lang="en-US" smtClean="0"/>
              <a:t>15</a:t>
            </a:fld>
            <a:endParaRPr lang="en-US"/>
          </a:p>
        </p:txBody>
      </p:sp>
    </p:spTree>
    <p:extLst>
      <p:ext uri="{BB962C8B-B14F-4D97-AF65-F5344CB8AC3E}">
        <p14:creationId xmlns:p14="http://schemas.microsoft.com/office/powerpoint/2010/main" val="1698320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D2D71A-AB9C-264B-95BD-FD5906144CDB}" type="slidenum">
              <a:rPr lang="en-US" smtClean="0"/>
              <a:t>16</a:t>
            </a:fld>
            <a:endParaRPr lang="en-US"/>
          </a:p>
        </p:txBody>
      </p:sp>
    </p:spTree>
    <p:extLst>
      <p:ext uri="{BB962C8B-B14F-4D97-AF65-F5344CB8AC3E}">
        <p14:creationId xmlns:p14="http://schemas.microsoft.com/office/powerpoint/2010/main" val="25422907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D2D71A-AB9C-264B-95BD-FD5906144CDB}" type="slidenum">
              <a:rPr lang="en-US" smtClean="0"/>
              <a:t>17</a:t>
            </a:fld>
            <a:endParaRPr lang="en-US"/>
          </a:p>
        </p:txBody>
      </p:sp>
    </p:spTree>
    <p:extLst>
      <p:ext uri="{BB962C8B-B14F-4D97-AF65-F5344CB8AC3E}">
        <p14:creationId xmlns:p14="http://schemas.microsoft.com/office/powerpoint/2010/main" val="39313503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D2D71A-AB9C-264B-95BD-FD5906144CDB}" type="slidenum">
              <a:rPr lang="en-US" smtClean="0"/>
              <a:t>19</a:t>
            </a:fld>
            <a:endParaRPr lang="en-US"/>
          </a:p>
        </p:txBody>
      </p:sp>
    </p:spTree>
    <p:extLst>
      <p:ext uri="{BB962C8B-B14F-4D97-AF65-F5344CB8AC3E}">
        <p14:creationId xmlns:p14="http://schemas.microsoft.com/office/powerpoint/2010/main" val="23558799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20</a:t>
            </a:fld>
            <a:endParaRPr lang="en-US"/>
          </a:p>
        </p:txBody>
      </p:sp>
    </p:spTree>
    <p:extLst>
      <p:ext uri="{BB962C8B-B14F-4D97-AF65-F5344CB8AC3E}">
        <p14:creationId xmlns:p14="http://schemas.microsoft.com/office/powerpoint/2010/main" val="1377701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AEF0846-426E-6C46-B829-4B9EEAE44F2D}" type="slidenum">
              <a:rPr lang="en-US" smtClean="0"/>
              <a:t>2</a:t>
            </a:fld>
            <a:endParaRPr lang="en-US"/>
          </a:p>
        </p:txBody>
      </p:sp>
    </p:spTree>
    <p:extLst>
      <p:ext uri="{BB962C8B-B14F-4D97-AF65-F5344CB8AC3E}">
        <p14:creationId xmlns:p14="http://schemas.microsoft.com/office/powerpoint/2010/main" val="35007461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21</a:t>
            </a:fld>
            <a:endParaRPr lang="en-US"/>
          </a:p>
        </p:txBody>
      </p:sp>
    </p:spTree>
    <p:extLst>
      <p:ext uri="{BB962C8B-B14F-4D97-AF65-F5344CB8AC3E}">
        <p14:creationId xmlns:p14="http://schemas.microsoft.com/office/powerpoint/2010/main" val="41314621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22</a:t>
            </a:fld>
            <a:endParaRPr lang="en-US"/>
          </a:p>
        </p:txBody>
      </p:sp>
    </p:spTree>
    <p:extLst>
      <p:ext uri="{BB962C8B-B14F-4D97-AF65-F5344CB8AC3E}">
        <p14:creationId xmlns:p14="http://schemas.microsoft.com/office/powerpoint/2010/main" val="41314621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23</a:t>
            </a:fld>
            <a:endParaRPr lang="en-US"/>
          </a:p>
        </p:txBody>
      </p:sp>
    </p:spTree>
    <p:extLst>
      <p:ext uri="{BB962C8B-B14F-4D97-AF65-F5344CB8AC3E}">
        <p14:creationId xmlns:p14="http://schemas.microsoft.com/office/powerpoint/2010/main" val="1808319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3</a:t>
            </a:fld>
            <a:endParaRPr lang="en-US"/>
          </a:p>
        </p:txBody>
      </p:sp>
    </p:spTree>
    <p:extLst>
      <p:ext uri="{BB962C8B-B14F-4D97-AF65-F5344CB8AC3E}">
        <p14:creationId xmlns:p14="http://schemas.microsoft.com/office/powerpoint/2010/main" val="14179385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4</a:t>
            </a:fld>
            <a:endParaRPr lang="en-US"/>
          </a:p>
        </p:txBody>
      </p:sp>
    </p:spTree>
    <p:extLst>
      <p:ext uri="{BB962C8B-B14F-4D97-AF65-F5344CB8AC3E}">
        <p14:creationId xmlns:p14="http://schemas.microsoft.com/office/powerpoint/2010/main" val="1417938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5</a:t>
            </a:fld>
            <a:endParaRPr lang="en-US"/>
          </a:p>
        </p:txBody>
      </p:sp>
    </p:spTree>
    <p:extLst>
      <p:ext uri="{BB962C8B-B14F-4D97-AF65-F5344CB8AC3E}">
        <p14:creationId xmlns:p14="http://schemas.microsoft.com/office/powerpoint/2010/main" val="14179385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6</a:t>
            </a:fld>
            <a:endParaRPr lang="en-US"/>
          </a:p>
        </p:txBody>
      </p:sp>
    </p:spTree>
    <p:extLst>
      <p:ext uri="{BB962C8B-B14F-4D97-AF65-F5344CB8AC3E}">
        <p14:creationId xmlns:p14="http://schemas.microsoft.com/office/powerpoint/2010/main" val="1343436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7</a:t>
            </a:fld>
            <a:endParaRPr lang="en-US"/>
          </a:p>
        </p:txBody>
      </p:sp>
    </p:spTree>
    <p:extLst>
      <p:ext uri="{BB962C8B-B14F-4D97-AF65-F5344CB8AC3E}">
        <p14:creationId xmlns:p14="http://schemas.microsoft.com/office/powerpoint/2010/main" val="1343436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8</a:t>
            </a:fld>
            <a:endParaRPr lang="en-US"/>
          </a:p>
        </p:txBody>
      </p:sp>
    </p:spTree>
    <p:extLst>
      <p:ext uri="{BB962C8B-B14F-4D97-AF65-F5344CB8AC3E}">
        <p14:creationId xmlns:p14="http://schemas.microsoft.com/office/powerpoint/2010/main" val="1343436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7CE09C-6AC4-46DC-A29D-5F1BD19A8293}" type="slidenum">
              <a:rPr lang="en-US" smtClean="0"/>
              <a:t>9</a:t>
            </a:fld>
            <a:endParaRPr lang="en-US"/>
          </a:p>
        </p:txBody>
      </p:sp>
    </p:spTree>
    <p:extLst>
      <p:ext uri="{BB962C8B-B14F-4D97-AF65-F5344CB8AC3E}">
        <p14:creationId xmlns:p14="http://schemas.microsoft.com/office/powerpoint/2010/main" val="1343436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1140DB5-774B-4839-9200-478A59EC600F}"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261686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7DCBC9-803F-411D-8450-A497F502225C}"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9303108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F10CD33-9D36-4C4A-8DE7-DDF8B4475670}"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7984896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 Unreview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dirty="0" smtClean="0"/>
              <a:t>December 16, 2014</a:t>
            </a:r>
            <a:endParaRPr lang="en-US" dirty="0"/>
          </a:p>
        </p:txBody>
      </p:sp>
      <p:sp>
        <p:nvSpPr>
          <p:cNvPr id="4" name="Footer Placeholder 3"/>
          <p:cNvSpPr>
            <a:spLocks noGrp="1"/>
          </p:cNvSpPr>
          <p:nvPr>
            <p:ph type="ftr" sz="quarter" idx="11"/>
          </p:nvPr>
        </p:nvSpPr>
        <p:spPr/>
        <p:txBody>
          <a:bodyPr/>
          <a:lstStyle>
            <a:lvl1pPr>
              <a:defRPr sz="900"/>
            </a:lvl1pPr>
          </a:lstStyle>
          <a:p>
            <a:r>
              <a:rPr lang="en-US" smtClean="0"/>
              <a:t>Content has been reviewed and determined to contain no export controlled information</a:t>
            </a:r>
            <a:endParaRPr lang="en-US" dirty="0"/>
          </a:p>
        </p:txBody>
      </p:sp>
      <p:sp>
        <p:nvSpPr>
          <p:cNvPr id="5" name="Slide Number Placeholder 4"/>
          <p:cNvSpPr>
            <a:spLocks noGrp="1"/>
          </p:cNvSpPr>
          <p:nvPr>
            <p:ph type="sldNum" sz="quarter" idx="12"/>
          </p:nvPr>
        </p:nvSpPr>
        <p:spPr/>
        <p:txBody>
          <a:bodyPr/>
          <a:lstStyle/>
          <a:p>
            <a:fld id="{FA11B5EB-194C-A643-ABFB-AEF23344A2E2}" type="slidenum">
              <a:rPr lang="en-US" smtClean="0"/>
              <a:t>‹#›</a:t>
            </a:fld>
            <a:endParaRPr lang="en-US"/>
          </a:p>
        </p:txBody>
      </p:sp>
      <p:sp>
        <p:nvSpPr>
          <p:cNvPr id="7" name="Content Placeholder 6"/>
          <p:cNvSpPr>
            <a:spLocks noGrp="1"/>
          </p:cNvSpPr>
          <p:nvPr>
            <p:ph sz="quarter" idx="13"/>
          </p:nvPr>
        </p:nvSpPr>
        <p:spPr>
          <a:xfrm>
            <a:off x="457201" y="1257905"/>
            <a:ext cx="8229600" cy="48622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00687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EC65293-470A-4534-AFDC-43D660A22DFE}"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816710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3867B87-BDA7-4556-9945-06992D99CC23}"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443477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46A9576-00F0-4DBD-B89F-8C2400103DC2}"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530570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3FAD0FB-50A7-436F-BC83-915B12ED9A7F}"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9" name="Slide Number Placeholder 8"/>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847622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5E9AA3A-3E9D-4031-879F-BEDE6A582B24}"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3605943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DF8876-C27F-4FC8-945C-CCACE845E342}"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4" name="Slide Number Placeholder 3"/>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1610308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FFF50-11D3-434A-80FF-7C99DFFD3062}"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935098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11629F6-4EF5-4C83-8B3F-2D04FA63ECDA}"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081461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CB9CB1-BA0D-4BBA-99E4-7549EAE27CE5}" type="datetime1">
              <a:rPr lang="en-US" smtClean="0">
                <a:solidFill>
                  <a:prstClr val="black">
                    <a:tint val="75000"/>
                  </a:prstClr>
                </a:solidFill>
                <a:latin typeface="Calibri"/>
              </a:rPr>
              <a:t>2/26/2015</a:t>
            </a:fld>
            <a:endParaRPr lang="en-US">
              <a:solidFill>
                <a:prstClr val="black">
                  <a:tint val="75000"/>
                </a:prstClr>
              </a:solidFill>
              <a:latin typeface="Calibri"/>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B5C8E0-AA23-3C4B-B002-575BBB306FC3}"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0295100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3.jpeg"/><Relationship Id="rId7" Type="http://schemas.openxmlformats.org/officeDocument/2006/relationships/image" Target="../media/image7.png"/><Relationship Id="rId12" Type="http://schemas.openxmlformats.org/officeDocument/2006/relationships/image" Target="../media/image12.gif"/><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ASA insignia2Color.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3668" y="465781"/>
            <a:ext cx="793954" cy="656539"/>
          </a:xfrm>
          <a:prstGeom prst="rect">
            <a:avLst/>
          </a:prstGeom>
        </p:spPr>
      </p:pic>
      <p:sp>
        <p:nvSpPr>
          <p:cNvPr id="5" name="Rectangle 4"/>
          <p:cNvSpPr/>
          <p:nvPr/>
        </p:nvSpPr>
        <p:spPr>
          <a:xfrm>
            <a:off x="7297622" y="465781"/>
            <a:ext cx="4572000" cy="684803"/>
          </a:xfrm>
          <a:prstGeom prst="rect">
            <a:avLst/>
          </a:prstGeom>
        </p:spPr>
        <p:txBody>
          <a:bodyPr>
            <a:spAutoFit/>
          </a:bodyPr>
          <a:lstStyle/>
          <a:p>
            <a:r>
              <a:rPr lang="en-US" sz="1150" dirty="0">
                <a:solidFill>
                  <a:schemeClr val="bg1"/>
                </a:solidFill>
                <a:latin typeface="Calibri"/>
              </a:rPr>
              <a:t>Jet Propulsion Laboratory</a:t>
            </a:r>
          </a:p>
          <a:p>
            <a:r>
              <a:rPr lang="en-US" sz="900" dirty="0">
                <a:solidFill>
                  <a:schemeClr val="bg1"/>
                </a:solidFill>
                <a:latin typeface="Calibri"/>
              </a:rPr>
              <a:t>California Institute of </a:t>
            </a:r>
            <a:r>
              <a:rPr lang="en-US" sz="900" dirty="0" smtClean="0">
                <a:solidFill>
                  <a:schemeClr val="bg1"/>
                </a:solidFill>
                <a:latin typeface="Calibri"/>
              </a:rPr>
              <a:t>Technology</a:t>
            </a:r>
          </a:p>
          <a:p>
            <a:endParaRPr lang="en-US" sz="900" dirty="0">
              <a:solidFill>
                <a:schemeClr val="bg1"/>
              </a:solidFill>
              <a:latin typeface="Calibri"/>
            </a:endParaRPr>
          </a:p>
          <a:p>
            <a:r>
              <a:rPr lang="en-US" sz="900" dirty="0" smtClean="0">
                <a:solidFill>
                  <a:schemeClr val="bg1"/>
                </a:solidFill>
                <a:latin typeface="Calibri"/>
              </a:rPr>
              <a:t>MARS 2020 Project</a:t>
            </a:r>
            <a:endParaRPr lang="en-US" sz="900" dirty="0">
              <a:solidFill>
                <a:schemeClr val="bg1"/>
              </a:solidFill>
              <a:latin typeface="Calibri"/>
            </a:endParaRPr>
          </a:p>
        </p:txBody>
      </p:sp>
      <p:pic>
        <p:nvPicPr>
          <p:cNvPr id="6" name="Picture 5"/>
          <p:cNvPicPr>
            <a:picLocks noChangeAspect="1"/>
          </p:cNvPicPr>
          <p:nvPr/>
        </p:nvPicPr>
        <p:blipFill rotWithShape="1">
          <a:blip r:embed="rId4" cstate="screen">
            <a:extLst>
              <a:ext uri="{28A0092B-C50C-407E-A947-70E740481C1C}">
                <a14:useLocalDpi xmlns:a14="http://schemas.microsoft.com/office/drawing/2010/main"/>
              </a:ext>
            </a:extLst>
          </a:blip>
          <a:srcRect l="1111" r="963"/>
          <a:stretch/>
        </p:blipFill>
        <p:spPr>
          <a:xfrm>
            <a:off x="1407139" y="1545001"/>
            <a:ext cx="5662590" cy="4246943"/>
          </a:xfrm>
          <a:prstGeom prst="rect">
            <a:avLst/>
          </a:prstGeom>
        </p:spPr>
      </p:pic>
      <p:sp>
        <p:nvSpPr>
          <p:cNvPr id="7" name="TextBox 6"/>
          <p:cNvSpPr txBox="1"/>
          <p:nvPr/>
        </p:nvSpPr>
        <p:spPr>
          <a:xfrm>
            <a:off x="1239414" y="290033"/>
            <a:ext cx="5392883" cy="954107"/>
          </a:xfrm>
          <a:prstGeom prst="rect">
            <a:avLst/>
          </a:prstGeom>
          <a:noFill/>
        </p:spPr>
        <p:txBody>
          <a:bodyPr wrap="none" rtlCol="0">
            <a:spAutoFit/>
          </a:bodyPr>
          <a:lstStyle/>
          <a:p>
            <a:r>
              <a:rPr lang="en-US" sz="2800" b="1" i="1" dirty="0" smtClean="0">
                <a:solidFill>
                  <a:schemeClr val="bg1"/>
                </a:solidFill>
                <a:latin typeface="Arial"/>
                <a:cs typeface="Arial"/>
              </a:rPr>
              <a:t>MARS 2020 MISSION UPDATE</a:t>
            </a:r>
          </a:p>
          <a:p>
            <a:r>
              <a:rPr lang="en-US" sz="2800" b="1" i="1" dirty="0">
                <a:solidFill>
                  <a:schemeClr val="bg1"/>
                </a:solidFill>
                <a:latin typeface="Arial"/>
                <a:cs typeface="Arial"/>
              </a:rPr>
              <a:t> </a:t>
            </a:r>
            <a:r>
              <a:rPr lang="en-US" sz="2800" b="1" i="1" dirty="0" smtClean="0">
                <a:solidFill>
                  <a:schemeClr val="bg1"/>
                </a:solidFill>
                <a:latin typeface="Arial"/>
                <a:cs typeface="Arial"/>
              </a:rPr>
              <a:t>          </a:t>
            </a:r>
            <a:endParaRPr lang="en-US" sz="2800" b="1" i="1" dirty="0">
              <a:solidFill>
                <a:schemeClr val="bg1"/>
              </a:solidFill>
              <a:latin typeface="Arial"/>
              <a:cs typeface="Arial"/>
            </a:endParaRPr>
          </a:p>
        </p:txBody>
      </p:sp>
      <p:sp>
        <p:nvSpPr>
          <p:cNvPr id="8" name="TextBox 7"/>
          <p:cNvSpPr txBox="1"/>
          <p:nvPr/>
        </p:nvSpPr>
        <p:spPr>
          <a:xfrm>
            <a:off x="2136337" y="5791944"/>
            <a:ext cx="4388895" cy="646331"/>
          </a:xfrm>
          <a:prstGeom prst="rect">
            <a:avLst/>
          </a:prstGeom>
          <a:noFill/>
        </p:spPr>
        <p:txBody>
          <a:bodyPr wrap="none" rtlCol="0">
            <a:spAutoFit/>
          </a:bodyPr>
          <a:lstStyle/>
          <a:p>
            <a:pPr algn="ctr"/>
            <a:r>
              <a:rPr lang="en-US" b="1" i="1" dirty="0" smtClean="0">
                <a:solidFill>
                  <a:schemeClr val="bg1"/>
                </a:solidFill>
                <a:latin typeface="Arial"/>
                <a:cs typeface="Arial"/>
              </a:rPr>
              <a:t>Ken Farley, Project Scientist</a:t>
            </a:r>
          </a:p>
          <a:p>
            <a:pPr algn="ctr"/>
            <a:r>
              <a:rPr lang="en-US" b="1" i="1" dirty="0" smtClean="0">
                <a:solidFill>
                  <a:schemeClr val="bg1"/>
                </a:solidFill>
                <a:latin typeface="Arial"/>
                <a:cs typeface="Arial"/>
              </a:rPr>
              <a:t>Ken </a:t>
            </a:r>
            <a:r>
              <a:rPr lang="en-US" b="1" i="1" dirty="0" err="1" smtClean="0">
                <a:solidFill>
                  <a:schemeClr val="bg1"/>
                </a:solidFill>
                <a:latin typeface="Arial"/>
                <a:cs typeface="Arial"/>
              </a:rPr>
              <a:t>Williford</a:t>
            </a:r>
            <a:r>
              <a:rPr lang="en-US" b="1" i="1" dirty="0" smtClean="0">
                <a:solidFill>
                  <a:schemeClr val="bg1"/>
                </a:solidFill>
                <a:latin typeface="Arial"/>
                <a:cs typeface="Arial"/>
              </a:rPr>
              <a:t>, Deputy Project Scientist</a:t>
            </a:r>
            <a:endParaRPr lang="en-US" b="1" i="1" dirty="0">
              <a:solidFill>
                <a:schemeClr val="bg1"/>
              </a:solidFill>
              <a:latin typeface="Arial"/>
              <a:cs typeface="Aria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9" name="TextBox 8"/>
          <p:cNvSpPr txBox="1"/>
          <p:nvPr/>
        </p:nvSpPr>
        <p:spPr>
          <a:xfrm>
            <a:off x="240794" y="1055489"/>
            <a:ext cx="8662412" cy="557772"/>
          </a:xfrm>
          <a:prstGeom prst="rect">
            <a:avLst/>
          </a:prstGeom>
          <a:noFill/>
        </p:spPr>
        <p:txBody>
          <a:bodyPr wrap="square" rtlCol="0">
            <a:spAutoFit/>
          </a:bodyPr>
          <a:lstStyle/>
          <a:p>
            <a:pPr algn="ctr"/>
            <a:r>
              <a:rPr lang="en-US" sz="1000" dirty="0">
                <a:solidFill>
                  <a:schemeClr val="bg1"/>
                </a:solidFill>
              </a:rPr>
              <a:t>NOTE ADDED BY JPL WEBMASTER: This content has not been approved or adopted by, NASA, JPL, or the California Institute of Technology. This document is being made available for information purposes only, and any views and opinions expressed herein do not necessarily state or reflect those of NASA, JPL, or the California Institute of Technology.</a:t>
            </a:r>
          </a:p>
        </p:txBody>
      </p:sp>
    </p:spTree>
    <p:extLst>
      <p:ext uri="{BB962C8B-B14F-4D97-AF65-F5344CB8AC3E}">
        <p14:creationId xmlns:p14="http://schemas.microsoft.com/office/powerpoint/2010/main" val="38886962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10</a:t>
            </a:fld>
            <a:endParaRPr lang="en-US">
              <a:solidFill>
                <a:prstClr val="black">
                  <a:tint val="75000"/>
                </a:prstClr>
              </a:solidFill>
              <a:latin typeface="Calibri"/>
            </a:endParaRPr>
          </a:p>
        </p:txBody>
      </p:sp>
      <p:pic>
        <p:nvPicPr>
          <p:cNvPr id="8194" name="Picture 2" descr="http://www.jpl.nasa.gov/images/mars/2020/20140731/PIXL-head.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827" y="-1"/>
            <a:ext cx="7293233" cy="4102443"/>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extBox 1"/>
          <p:cNvSpPr txBox="1"/>
          <p:nvPr/>
        </p:nvSpPr>
        <p:spPr>
          <a:xfrm>
            <a:off x="272653" y="4301523"/>
            <a:ext cx="2316660" cy="369332"/>
          </a:xfrm>
          <a:prstGeom prst="rect">
            <a:avLst/>
          </a:prstGeom>
          <a:noFill/>
        </p:spPr>
        <p:txBody>
          <a:bodyPr wrap="none" rtlCol="0">
            <a:spAutoFit/>
          </a:bodyPr>
          <a:lstStyle/>
          <a:p>
            <a:r>
              <a:rPr lang="en-US" dirty="0" smtClean="0">
                <a:solidFill>
                  <a:schemeClr val="bg1"/>
                </a:solidFill>
              </a:rPr>
              <a:t>PI Abigail  </a:t>
            </a:r>
            <a:r>
              <a:rPr lang="en-US" dirty="0" err="1" smtClean="0">
                <a:solidFill>
                  <a:schemeClr val="bg1"/>
                </a:solidFill>
              </a:rPr>
              <a:t>Allwood</a:t>
            </a:r>
            <a:r>
              <a:rPr lang="en-US" dirty="0" smtClean="0">
                <a:solidFill>
                  <a:schemeClr val="bg1"/>
                </a:solidFill>
              </a:rPr>
              <a:t>, JPL</a:t>
            </a:r>
            <a:endParaRPr lang="en-US" dirty="0">
              <a:solidFill>
                <a:schemeClr val="bg1"/>
              </a:solidFill>
            </a:endParaRPr>
          </a:p>
        </p:txBody>
      </p:sp>
      <p:pic>
        <p:nvPicPr>
          <p:cNvPr id="8196" name="Picture 4" descr="http://cdni.wired.co.uk/620x413/k_n/mars-rover-pixl.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23231" y="1466763"/>
            <a:ext cx="5020769" cy="3344481"/>
          </a:xfrm>
          <a:prstGeom prst="rect">
            <a:avLst/>
          </a:prstGeom>
          <a:noFill/>
          <a:extLst>
            <a:ext uri="{909E8E84-426E-40dd-AFC4-6F175D3DCCD1}">
              <a14:hiddenFill xmlns:a14="http://schemas.microsoft.com/office/drawing/2010/main" xmlns="">
                <a:solidFill>
                  <a:srgbClr val="FFFFFF"/>
                </a:solidFill>
              </a14:hiddenFill>
            </a:ext>
          </a:extLst>
        </p:spPr>
      </p:pic>
      <p:sp>
        <p:nvSpPr>
          <p:cNvPr id="3" name="TextBox 2"/>
          <p:cNvSpPr txBox="1"/>
          <p:nvPr/>
        </p:nvSpPr>
        <p:spPr>
          <a:xfrm>
            <a:off x="6553199" y="234778"/>
            <a:ext cx="2577693" cy="646331"/>
          </a:xfrm>
          <a:prstGeom prst="rect">
            <a:avLst/>
          </a:prstGeom>
          <a:noFill/>
        </p:spPr>
        <p:txBody>
          <a:bodyPr wrap="none" rtlCol="0">
            <a:spAutoFit/>
          </a:bodyPr>
          <a:lstStyle/>
          <a:p>
            <a:r>
              <a:rPr lang="en-US" dirty="0" smtClean="0">
                <a:solidFill>
                  <a:schemeClr val="bg1"/>
                </a:solidFill>
              </a:rPr>
              <a:t>Planetary Experiment for </a:t>
            </a:r>
          </a:p>
          <a:p>
            <a:r>
              <a:rPr lang="en-US" dirty="0" smtClean="0">
                <a:solidFill>
                  <a:schemeClr val="bg1"/>
                </a:solidFill>
              </a:rPr>
              <a:t>X-Ray </a:t>
            </a:r>
            <a:r>
              <a:rPr lang="en-US" dirty="0" err="1">
                <a:solidFill>
                  <a:schemeClr val="bg1"/>
                </a:solidFill>
              </a:rPr>
              <a:t>L</a:t>
            </a:r>
            <a:r>
              <a:rPr lang="en-US" dirty="0" err="1" smtClean="0">
                <a:solidFill>
                  <a:schemeClr val="bg1"/>
                </a:solidFill>
              </a:rPr>
              <a:t>ithochemistry</a:t>
            </a:r>
            <a:endParaRPr lang="en-US" dirty="0">
              <a:solidFill>
                <a:schemeClr val="bg1"/>
              </a:solidFill>
            </a:endParaRPr>
          </a:p>
        </p:txBody>
      </p:sp>
      <p:sp>
        <p:nvSpPr>
          <p:cNvPr id="6" name="TextBox 5"/>
          <p:cNvSpPr txBox="1"/>
          <p:nvPr/>
        </p:nvSpPr>
        <p:spPr>
          <a:xfrm>
            <a:off x="395416" y="5387546"/>
            <a:ext cx="8819081" cy="369332"/>
          </a:xfrm>
          <a:prstGeom prst="rect">
            <a:avLst/>
          </a:prstGeom>
          <a:noFill/>
        </p:spPr>
        <p:txBody>
          <a:bodyPr wrap="none" rtlCol="0">
            <a:spAutoFit/>
          </a:bodyPr>
          <a:lstStyle/>
          <a:p>
            <a:r>
              <a:rPr lang="en-US" dirty="0" smtClean="0">
                <a:solidFill>
                  <a:srgbClr val="00B0F0"/>
                </a:solidFill>
              </a:rPr>
              <a:t>- x-ray fluorescence technique to measure rock chemical composition at the ~100 um scale.</a:t>
            </a:r>
            <a:endParaRPr lang="en-US" dirty="0">
              <a:solidFill>
                <a:srgbClr val="00B0F0"/>
              </a:solidFill>
            </a:endParaRPr>
          </a:p>
        </p:txBody>
      </p:sp>
    </p:spTree>
    <p:extLst>
      <p:ext uri="{BB962C8B-B14F-4D97-AF65-F5344CB8AC3E}">
        <p14:creationId xmlns:p14="http://schemas.microsoft.com/office/powerpoint/2010/main" val="379361228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11</a:t>
            </a:fld>
            <a:endParaRPr lang="en-US">
              <a:solidFill>
                <a:prstClr val="black">
                  <a:tint val="75000"/>
                </a:prstClr>
              </a:solidFill>
              <a:latin typeface="Calibri"/>
            </a:endParaRPr>
          </a:p>
        </p:txBody>
      </p:sp>
      <p:pic>
        <p:nvPicPr>
          <p:cNvPr id="9218" name="Picture 2" descr="http://notaspampeanas.com/site/wp-content/uploads/2014/07/capture_007_31072014_20362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750" y="518083"/>
            <a:ext cx="8401050" cy="4724401"/>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extBox 1"/>
          <p:cNvSpPr txBox="1"/>
          <p:nvPr/>
        </p:nvSpPr>
        <p:spPr>
          <a:xfrm>
            <a:off x="285750" y="5363518"/>
            <a:ext cx="2965107" cy="369332"/>
          </a:xfrm>
          <a:prstGeom prst="rect">
            <a:avLst/>
          </a:prstGeom>
          <a:noFill/>
        </p:spPr>
        <p:txBody>
          <a:bodyPr wrap="none" rtlCol="0">
            <a:spAutoFit/>
          </a:bodyPr>
          <a:lstStyle/>
          <a:p>
            <a:r>
              <a:rPr lang="en-US" dirty="0" smtClean="0">
                <a:solidFill>
                  <a:schemeClr val="bg1"/>
                </a:solidFill>
              </a:rPr>
              <a:t>PI </a:t>
            </a:r>
            <a:r>
              <a:rPr lang="en-US" dirty="0" err="1" smtClean="0">
                <a:solidFill>
                  <a:schemeClr val="bg1"/>
                </a:solidFill>
              </a:rPr>
              <a:t>Svein</a:t>
            </a:r>
            <a:r>
              <a:rPr lang="en-US" dirty="0" smtClean="0">
                <a:solidFill>
                  <a:schemeClr val="bg1"/>
                </a:solidFill>
              </a:rPr>
              <a:t>-Erik </a:t>
            </a:r>
            <a:r>
              <a:rPr lang="en-US" dirty="0" err="1" smtClean="0">
                <a:solidFill>
                  <a:schemeClr val="bg1"/>
                </a:solidFill>
              </a:rPr>
              <a:t>Hamran</a:t>
            </a:r>
            <a:r>
              <a:rPr lang="en-US" dirty="0" smtClean="0">
                <a:solidFill>
                  <a:schemeClr val="bg1"/>
                </a:solidFill>
              </a:rPr>
              <a:t>, Norway</a:t>
            </a:r>
            <a:endParaRPr lang="en-US" dirty="0">
              <a:solidFill>
                <a:schemeClr val="bg1"/>
              </a:solidFill>
            </a:endParaRPr>
          </a:p>
        </p:txBody>
      </p:sp>
      <p:sp>
        <p:nvSpPr>
          <p:cNvPr id="3" name="TextBox 2"/>
          <p:cNvSpPr txBox="1"/>
          <p:nvPr/>
        </p:nvSpPr>
        <p:spPr>
          <a:xfrm>
            <a:off x="770238" y="5770606"/>
            <a:ext cx="8137741" cy="646331"/>
          </a:xfrm>
          <a:prstGeom prst="rect">
            <a:avLst/>
          </a:prstGeom>
          <a:noFill/>
        </p:spPr>
        <p:txBody>
          <a:bodyPr wrap="none" rtlCol="0">
            <a:spAutoFit/>
          </a:bodyPr>
          <a:lstStyle/>
          <a:p>
            <a:r>
              <a:rPr lang="en-US" dirty="0" smtClean="0">
                <a:solidFill>
                  <a:srgbClr val="00B0F0"/>
                </a:solidFill>
              </a:rPr>
              <a:t>- discover and map sub-surface geologic structure down to 500 m depth with ground-</a:t>
            </a:r>
          </a:p>
          <a:p>
            <a:r>
              <a:rPr lang="en-US" dirty="0">
                <a:solidFill>
                  <a:srgbClr val="00B0F0"/>
                </a:solidFill>
              </a:rPr>
              <a:t> </a:t>
            </a:r>
            <a:r>
              <a:rPr lang="en-US" dirty="0" smtClean="0">
                <a:solidFill>
                  <a:srgbClr val="00B0F0"/>
                </a:solidFill>
              </a:rPr>
              <a:t>penetrating radar</a:t>
            </a:r>
            <a:endParaRPr lang="en-US" dirty="0">
              <a:solidFill>
                <a:srgbClr val="00B0F0"/>
              </a:solidFill>
            </a:endParaRPr>
          </a:p>
        </p:txBody>
      </p:sp>
    </p:spTree>
    <p:extLst>
      <p:ext uri="{BB962C8B-B14F-4D97-AF65-F5344CB8AC3E}">
        <p14:creationId xmlns:p14="http://schemas.microsoft.com/office/powerpoint/2010/main" val="26760836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12</a:t>
            </a:fld>
            <a:endParaRPr lang="en-US">
              <a:solidFill>
                <a:prstClr val="black">
                  <a:tint val="75000"/>
                </a:prstClr>
              </a:solidFill>
              <a:latin typeface="Calibri"/>
            </a:endParaRPr>
          </a:p>
        </p:txBody>
      </p:sp>
      <p:pic>
        <p:nvPicPr>
          <p:cNvPr id="7170" name="Picture 2" descr="http://notaspampeanas.com/site/wp-content/uploads/2014/07/capture_006_31072014_20345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750" y="419228"/>
            <a:ext cx="8401050" cy="4724401"/>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extBox 1"/>
          <p:cNvSpPr txBox="1"/>
          <p:nvPr/>
        </p:nvSpPr>
        <p:spPr>
          <a:xfrm>
            <a:off x="1013253" y="5264664"/>
            <a:ext cx="7535396" cy="923330"/>
          </a:xfrm>
          <a:prstGeom prst="rect">
            <a:avLst/>
          </a:prstGeom>
          <a:noFill/>
        </p:spPr>
        <p:txBody>
          <a:bodyPr wrap="none" rtlCol="0">
            <a:spAutoFit/>
          </a:bodyPr>
          <a:lstStyle/>
          <a:p>
            <a:r>
              <a:rPr lang="en-US" dirty="0" smtClean="0">
                <a:solidFill>
                  <a:schemeClr val="bg1"/>
                </a:solidFill>
              </a:rPr>
              <a:t>PI Jose Rodriguez </a:t>
            </a:r>
            <a:r>
              <a:rPr lang="en-US" dirty="0" err="1" smtClean="0">
                <a:solidFill>
                  <a:schemeClr val="bg1"/>
                </a:solidFill>
              </a:rPr>
              <a:t>Manfredi</a:t>
            </a:r>
            <a:r>
              <a:rPr lang="en-US" dirty="0" smtClean="0">
                <a:solidFill>
                  <a:schemeClr val="bg1"/>
                </a:solidFill>
              </a:rPr>
              <a:t>,  CAB Madrid, Spain</a:t>
            </a:r>
          </a:p>
          <a:p>
            <a:endParaRPr lang="en-US" dirty="0">
              <a:solidFill>
                <a:srgbClr val="00B0F0"/>
              </a:solidFill>
            </a:endParaRPr>
          </a:p>
          <a:p>
            <a:r>
              <a:rPr lang="en-US" dirty="0" smtClean="0">
                <a:solidFill>
                  <a:srgbClr val="00B0F0"/>
                </a:solidFill>
              </a:rPr>
              <a:t>- temperature, humidity, wind, dust analyzer with strong Mars mission heritage</a:t>
            </a:r>
            <a:endParaRPr lang="en-US" dirty="0">
              <a:solidFill>
                <a:srgbClr val="00B0F0"/>
              </a:solidFill>
            </a:endParaRPr>
          </a:p>
        </p:txBody>
      </p:sp>
    </p:spTree>
    <p:extLst>
      <p:ext uri="{BB962C8B-B14F-4D97-AF65-F5344CB8AC3E}">
        <p14:creationId xmlns:p14="http://schemas.microsoft.com/office/powerpoint/2010/main" val="379361228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smtClean="0">
                <a:solidFill>
                  <a:prstClr val="black">
                    <a:tint val="75000"/>
                  </a:prstClr>
                </a:solidFill>
                <a:latin typeface="Calibri"/>
              </a:rPr>
              <a:t>Pre-decisional: for Planning and Discussion Purposes Only</a:t>
            </a:r>
            <a:endParaRPr lang="en-US" dirty="0">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13</a:t>
            </a:fld>
            <a:endParaRPr lang="en-US" dirty="0">
              <a:solidFill>
                <a:prstClr val="black">
                  <a:tint val="75000"/>
                </a:prstClr>
              </a:solidFill>
              <a:latin typeface="Calibri"/>
            </a:endParaRPr>
          </a:p>
        </p:txBody>
      </p:sp>
      <p:pic>
        <p:nvPicPr>
          <p:cNvPr id="6146" name="Picture 2" descr="https://newsoffice.mit.edu/sites/mit.edu.newsoffice/files/styles/news_article_image_top_slideshow/public/images/2014/NASA-MIT.jpg?itok=kXySIx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4737" y="358346"/>
            <a:ext cx="7229861" cy="4819907"/>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extBox 1"/>
          <p:cNvSpPr txBox="1"/>
          <p:nvPr/>
        </p:nvSpPr>
        <p:spPr>
          <a:xfrm>
            <a:off x="815545" y="5191295"/>
            <a:ext cx="3584123" cy="369332"/>
          </a:xfrm>
          <a:prstGeom prst="rect">
            <a:avLst/>
          </a:prstGeom>
          <a:noFill/>
        </p:spPr>
        <p:txBody>
          <a:bodyPr wrap="none" rtlCol="0">
            <a:spAutoFit/>
          </a:bodyPr>
          <a:lstStyle/>
          <a:p>
            <a:r>
              <a:rPr lang="en-US" dirty="0" smtClean="0">
                <a:solidFill>
                  <a:schemeClr val="bg1"/>
                </a:solidFill>
              </a:rPr>
              <a:t>PI Michael Hecht, MIT with JPL build</a:t>
            </a:r>
            <a:endParaRPr lang="en-US" dirty="0">
              <a:solidFill>
                <a:schemeClr val="bg1"/>
              </a:solidFill>
            </a:endParaRPr>
          </a:p>
        </p:txBody>
      </p:sp>
      <p:sp>
        <p:nvSpPr>
          <p:cNvPr id="3" name="TextBox 2"/>
          <p:cNvSpPr txBox="1"/>
          <p:nvPr/>
        </p:nvSpPr>
        <p:spPr>
          <a:xfrm>
            <a:off x="2413579" y="127514"/>
            <a:ext cx="3972178" cy="461665"/>
          </a:xfrm>
          <a:prstGeom prst="rect">
            <a:avLst/>
          </a:prstGeom>
          <a:noFill/>
        </p:spPr>
        <p:txBody>
          <a:bodyPr wrap="none" rtlCol="0">
            <a:spAutoFit/>
          </a:bodyPr>
          <a:lstStyle/>
          <a:p>
            <a:r>
              <a:rPr lang="en-US" sz="2400" dirty="0" smtClean="0">
                <a:solidFill>
                  <a:schemeClr val="bg1"/>
                </a:solidFill>
              </a:rPr>
              <a:t>Mars Oxygen ISRU Experiment</a:t>
            </a:r>
            <a:endParaRPr lang="en-US" sz="2400" dirty="0">
              <a:solidFill>
                <a:schemeClr val="bg1"/>
              </a:solidFill>
            </a:endParaRPr>
          </a:p>
        </p:txBody>
      </p:sp>
      <p:sp>
        <p:nvSpPr>
          <p:cNvPr id="6" name="TextBox 5"/>
          <p:cNvSpPr txBox="1"/>
          <p:nvPr/>
        </p:nvSpPr>
        <p:spPr>
          <a:xfrm>
            <a:off x="1495025" y="5560627"/>
            <a:ext cx="5809283" cy="646331"/>
          </a:xfrm>
          <a:prstGeom prst="rect">
            <a:avLst/>
          </a:prstGeom>
          <a:noFill/>
        </p:spPr>
        <p:txBody>
          <a:bodyPr wrap="none" rtlCol="0">
            <a:spAutoFit/>
          </a:bodyPr>
          <a:lstStyle/>
          <a:p>
            <a:r>
              <a:rPr lang="en-US" dirty="0" smtClean="0">
                <a:solidFill>
                  <a:srgbClr val="00B0F0"/>
                </a:solidFill>
              </a:rPr>
              <a:t>-convert CO2 to O2 as possible future resource (oxidant); </a:t>
            </a:r>
          </a:p>
          <a:p>
            <a:r>
              <a:rPr lang="en-US" dirty="0" smtClean="0">
                <a:solidFill>
                  <a:srgbClr val="00B0F0"/>
                </a:solidFill>
              </a:rPr>
              <a:t>Human Exploration and Operations Directorate contribution</a:t>
            </a:r>
            <a:endParaRPr lang="en-US" dirty="0">
              <a:solidFill>
                <a:srgbClr val="00B0F0"/>
              </a:solidFill>
            </a:endParaRPr>
          </a:p>
        </p:txBody>
      </p:sp>
    </p:spTree>
    <p:extLst>
      <p:ext uri="{BB962C8B-B14F-4D97-AF65-F5344CB8AC3E}">
        <p14:creationId xmlns:p14="http://schemas.microsoft.com/office/powerpoint/2010/main" val="37936122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smtClean="0">
                <a:solidFill>
                  <a:prstClr val="black">
                    <a:tint val="75000"/>
                  </a:prstClr>
                </a:solidFill>
                <a:latin typeface="Calibri"/>
              </a:rPr>
              <a:t>Pre-decisional: for Planning and Discussion Purposes Only</a:t>
            </a:r>
            <a:endParaRPr lang="en-US" dirty="0">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14</a:t>
            </a:fld>
            <a:endParaRPr lang="en-US" dirty="0">
              <a:solidFill>
                <a:prstClr val="black">
                  <a:tint val="75000"/>
                </a:prstClr>
              </a:solidFill>
              <a:latin typeface="Calibri"/>
            </a:endParaRPr>
          </a:p>
        </p:txBody>
      </p:sp>
      <p:sp>
        <p:nvSpPr>
          <p:cNvPr id="2" name="TextBox 1"/>
          <p:cNvSpPr txBox="1"/>
          <p:nvPr/>
        </p:nvSpPr>
        <p:spPr>
          <a:xfrm>
            <a:off x="101400" y="23303"/>
            <a:ext cx="8811013" cy="369332"/>
          </a:xfrm>
          <a:prstGeom prst="rect">
            <a:avLst/>
          </a:prstGeom>
          <a:noFill/>
        </p:spPr>
        <p:txBody>
          <a:bodyPr wrap="none" rtlCol="0">
            <a:spAutoFit/>
          </a:bodyPr>
          <a:lstStyle/>
          <a:p>
            <a:r>
              <a:rPr lang="en-US" dirty="0" smtClean="0">
                <a:solidFill>
                  <a:schemeClr val="bg1"/>
                </a:solidFill>
                <a:latin typeface="Arial"/>
                <a:cs typeface="Arial"/>
              </a:rPr>
              <a:t>Returned Sample Science                                                          </a:t>
            </a:r>
            <a:r>
              <a:rPr lang="en-US" dirty="0" smtClean="0">
                <a:solidFill>
                  <a:schemeClr val="bg1"/>
                </a:solidFill>
              </a:rPr>
              <a:t>Lead: David </a:t>
            </a:r>
            <a:r>
              <a:rPr lang="en-US" dirty="0" err="1" smtClean="0">
                <a:solidFill>
                  <a:schemeClr val="bg1"/>
                </a:solidFill>
              </a:rPr>
              <a:t>Beaty</a:t>
            </a:r>
            <a:r>
              <a:rPr lang="en-US" dirty="0" smtClean="0">
                <a:solidFill>
                  <a:schemeClr val="bg1"/>
                </a:solidFill>
              </a:rPr>
              <a:t> (JPL)</a:t>
            </a:r>
          </a:p>
        </p:txBody>
      </p:sp>
      <p:pic>
        <p:nvPicPr>
          <p:cNvPr id="6" name="Picture 2" descr="C:\Users\jspiacen\AppData\Local\Temp\SNAGHTMLafff77.PN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64415" t="41881" r="12137"/>
          <a:stretch/>
        </p:blipFill>
        <p:spPr bwMode="auto">
          <a:xfrm>
            <a:off x="343099" y="2950662"/>
            <a:ext cx="886147" cy="1706544"/>
          </a:xfrm>
          <a:prstGeom prst="rect">
            <a:avLst/>
          </a:prstGeom>
          <a:noFill/>
          <a:extLst>
            <a:ext uri="{909E8E84-426E-40dd-AFC4-6F175D3DCCD1}">
              <a14:hiddenFill xmlns:a14="http://schemas.microsoft.com/office/drawing/2010/main" xmlns="">
                <a:solidFill>
                  <a:srgbClr val="FFFFFF"/>
                </a:solidFill>
              </a14:hiddenFill>
            </a:ext>
          </a:extLst>
        </p:spPr>
      </p:pic>
      <p:sp>
        <p:nvSpPr>
          <p:cNvPr id="7" name="Freeform 6"/>
          <p:cNvSpPr/>
          <p:nvPr/>
        </p:nvSpPr>
        <p:spPr>
          <a:xfrm>
            <a:off x="343099" y="4744210"/>
            <a:ext cx="941150" cy="260959"/>
          </a:xfrm>
          <a:custGeom>
            <a:avLst/>
            <a:gdLst>
              <a:gd name="connsiteX0" fmla="*/ 5249 w 941150"/>
              <a:gd name="connsiteY0" fmla="*/ 66782 h 179798"/>
              <a:gd name="connsiteX1" fmla="*/ 41209 w 941150"/>
              <a:gd name="connsiteY1" fmla="*/ 30823 h 179798"/>
              <a:gd name="connsiteX2" fmla="*/ 51483 w 941150"/>
              <a:gd name="connsiteY2" fmla="*/ 20548 h 179798"/>
              <a:gd name="connsiteX3" fmla="*/ 66894 w 941150"/>
              <a:gd name="connsiteY3" fmla="*/ 10274 h 179798"/>
              <a:gd name="connsiteX4" fmla="*/ 123402 w 941150"/>
              <a:gd name="connsiteY4" fmla="*/ 25685 h 179798"/>
              <a:gd name="connsiteX5" fmla="*/ 154224 w 941150"/>
              <a:gd name="connsiteY5" fmla="*/ 35960 h 179798"/>
              <a:gd name="connsiteX6" fmla="*/ 190184 w 941150"/>
              <a:gd name="connsiteY6" fmla="*/ 30823 h 179798"/>
              <a:gd name="connsiteX7" fmla="*/ 200458 w 941150"/>
              <a:gd name="connsiteY7" fmla="*/ 20548 h 179798"/>
              <a:gd name="connsiteX8" fmla="*/ 215869 w 941150"/>
              <a:gd name="connsiteY8" fmla="*/ 15411 h 179798"/>
              <a:gd name="connsiteX9" fmla="*/ 246692 w 941150"/>
              <a:gd name="connsiteY9" fmla="*/ 20548 h 179798"/>
              <a:gd name="connsiteX10" fmla="*/ 256966 w 941150"/>
              <a:gd name="connsiteY10" fmla="*/ 30823 h 179798"/>
              <a:gd name="connsiteX11" fmla="*/ 272377 w 941150"/>
              <a:gd name="connsiteY11" fmla="*/ 41097 h 179798"/>
              <a:gd name="connsiteX12" fmla="*/ 308337 w 941150"/>
              <a:gd name="connsiteY12" fmla="*/ 35960 h 179798"/>
              <a:gd name="connsiteX13" fmla="*/ 323748 w 941150"/>
              <a:gd name="connsiteY13" fmla="*/ 30823 h 179798"/>
              <a:gd name="connsiteX14" fmla="*/ 364845 w 941150"/>
              <a:gd name="connsiteY14" fmla="*/ 51371 h 179798"/>
              <a:gd name="connsiteX15" fmla="*/ 380256 w 941150"/>
              <a:gd name="connsiteY15" fmla="*/ 56508 h 179798"/>
              <a:gd name="connsiteX16" fmla="*/ 416215 w 941150"/>
              <a:gd name="connsiteY16" fmla="*/ 51371 h 179798"/>
              <a:gd name="connsiteX17" fmla="*/ 431627 w 941150"/>
              <a:gd name="connsiteY17" fmla="*/ 46234 h 179798"/>
              <a:gd name="connsiteX18" fmla="*/ 472723 w 941150"/>
              <a:gd name="connsiteY18" fmla="*/ 41097 h 179798"/>
              <a:gd name="connsiteX19" fmla="*/ 513820 w 941150"/>
              <a:gd name="connsiteY19" fmla="*/ 30823 h 179798"/>
              <a:gd name="connsiteX20" fmla="*/ 544642 w 941150"/>
              <a:gd name="connsiteY20" fmla="*/ 20548 h 179798"/>
              <a:gd name="connsiteX21" fmla="*/ 560054 w 941150"/>
              <a:gd name="connsiteY21" fmla="*/ 15411 h 179798"/>
              <a:gd name="connsiteX22" fmla="*/ 575465 w 941150"/>
              <a:gd name="connsiteY22" fmla="*/ 5137 h 179798"/>
              <a:gd name="connsiteX23" fmla="*/ 611424 w 941150"/>
              <a:gd name="connsiteY23" fmla="*/ 10274 h 179798"/>
              <a:gd name="connsiteX24" fmla="*/ 631973 w 941150"/>
              <a:gd name="connsiteY24" fmla="*/ 30823 h 179798"/>
              <a:gd name="connsiteX25" fmla="*/ 647384 w 941150"/>
              <a:gd name="connsiteY25" fmla="*/ 35960 h 179798"/>
              <a:gd name="connsiteX26" fmla="*/ 673069 w 941150"/>
              <a:gd name="connsiteY26" fmla="*/ 15411 h 179798"/>
              <a:gd name="connsiteX27" fmla="*/ 688481 w 941150"/>
              <a:gd name="connsiteY27" fmla="*/ 10274 h 179798"/>
              <a:gd name="connsiteX28" fmla="*/ 760400 w 941150"/>
              <a:gd name="connsiteY28" fmla="*/ 0 h 179798"/>
              <a:gd name="connsiteX29" fmla="*/ 806633 w 941150"/>
              <a:gd name="connsiteY29" fmla="*/ 5137 h 179798"/>
              <a:gd name="connsiteX30" fmla="*/ 827182 w 941150"/>
              <a:gd name="connsiteY30" fmla="*/ 10274 h 179798"/>
              <a:gd name="connsiteX31" fmla="*/ 837456 w 941150"/>
              <a:gd name="connsiteY31" fmla="*/ 25685 h 179798"/>
              <a:gd name="connsiteX32" fmla="*/ 842593 w 941150"/>
              <a:gd name="connsiteY32" fmla="*/ 41097 h 179798"/>
              <a:gd name="connsiteX33" fmla="*/ 888827 w 941150"/>
              <a:gd name="connsiteY33" fmla="*/ 77056 h 179798"/>
              <a:gd name="connsiteX34" fmla="*/ 904238 w 941150"/>
              <a:gd name="connsiteY34" fmla="*/ 87330 h 179798"/>
              <a:gd name="connsiteX35" fmla="*/ 935060 w 941150"/>
              <a:gd name="connsiteY35" fmla="*/ 92467 h 179798"/>
              <a:gd name="connsiteX36" fmla="*/ 940197 w 941150"/>
              <a:gd name="connsiteY36" fmla="*/ 107879 h 179798"/>
              <a:gd name="connsiteX37" fmla="*/ 935060 w 941150"/>
              <a:gd name="connsiteY37" fmla="*/ 154112 h 179798"/>
              <a:gd name="connsiteX38" fmla="*/ 888827 w 941150"/>
              <a:gd name="connsiteY38" fmla="*/ 159249 h 179798"/>
              <a:gd name="connsiteX39" fmla="*/ 621699 w 941150"/>
              <a:gd name="connsiteY39" fmla="*/ 164387 h 179798"/>
              <a:gd name="connsiteX40" fmla="*/ 411078 w 941150"/>
              <a:gd name="connsiteY40" fmla="*/ 179798 h 179798"/>
              <a:gd name="connsiteX41" fmla="*/ 200458 w 941150"/>
              <a:gd name="connsiteY41" fmla="*/ 174661 h 179798"/>
              <a:gd name="connsiteX42" fmla="*/ 154224 w 941150"/>
              <a:gd name="connsiteY42" fmla="*/ 169524 h 179798"/>
              <a:gd name="connsiteX43" fmla="*/ 36072 w 941150"/>
              <a:gd name="connsiteY43" fmla="*/ 159249 h 179798"/>
              <a:gd name="connsiteX44" fmla="*/ 25797 w 941150"/>
              <a:gd name="connsiteY44" fmla="*/ 148975 h 179798"/>
              <a:gd name="connsiteX45" fmla="*/ 15523 w 941150"/>
              <a:gd name="connsiteY45" fmla="*/ 107879 h 179798"/>
              <a:gd name="connsiteX46" fmla="*/ 5249 w 941150"/>
              <a:gd name="connsiteY46" fmla="*/ 66782 h 179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1150" h="179798">
                <a:moveTo>
                  <a:pt x="5249" y="66782"/>
                </a:moveTo>
                <a:cubicBezTo>
                  <a:pt x="9530" y="53939"/>
                  <a:pt x="29222" y="42810"/>
                  <a:pt x="41209" y="30823"/>
                </a:cubicBezTo>
                <a:cubicBezTo>
                  <a:pt x="44634" y="27398"/>
                  <a:pt x="47453" y="23235"/>
                  <a:pt x="51483" y="20548"/>
                </a:cubicBezTo>
                <a:lnTo>
                  <a:pt x="66894" y="10274"/>
                </a:lnTo>
                <a:cubicBezTo>
                  <a:pt x="155951" y="21406"/>
                  <a:pt x="77796" y="5415"/>
                  <a:pt x="123402" y="25685"/>
                </a:cubicBezTo>
                <a:cubicBezTo>
                  <a:pt x="133298" y="30084"/>
                  <a:pt x="154224" y="35960"/>
                  <a:pt x="154224" y="35960"/>
                </a:cubicBezTo>
                <a:cubicBezTo>
                  <a:pt x="166211" y="34248"/>
                  <a:pt x="178697" y="34652"/>
                  <a:pt x="190184" y="30823"/>
                </a:cubicBezTo>
                <a:cubicBezTo>
                  <a:pt x="194779" y="29291"/>
                  <a:pt x="196305" y="23040"/>
                  <a:pt x="200458" y="20548"/>
                </a:cubicBezTo>
                <a:cubicBezTo>
                  <a:pt x="205101" y="17762"/>
                  <a:pt x="210732" y="17123"/>
                  <a:pt x="215869" y="15411"/>
                </a:cubicBezTo>
                <a:cubicBezTo>
                  <a:pt x="226143" y="17123"/>
                  <a:pt x="236939" y="16891"/>
                  <a:pt x="246692" y="20548"/>
                </a:cubicBezTo>
                <a:cubicBezTo>
                  <a:pt x="251227" y="22249"/>
                  <a:pt x="253184" y="27797"/>
                  <a:pt x="256966" y="30823"/>
                </a:cubicBezTo>
                <a:cubicBezTo>
                  <a:pt x="261787" y="34680"/>
                  <a:pt x="267240" y="37672"/>
                  <a:pt x="272377" y="41097"/>
                </a:cubicBezTo>
                <a:cubicBezTo>
                  <a:pt x="284364" y="39385"/>
                  <a:pt x="296464" y="38335"/>
                  <a:pt x="308337" y="35960"/>
                </a:cubicBezTo>
                <a:cubicBezTo>
                  <a:pt x="313647" y="34898"/>
                  <a:pt x="318375" y="30151"/>
                  <a:pt x="323748" y="30823"/>
                </a:cubicBezTo>
                <a:cubicBezTo>
                  <a:pt x="347446" y="33785"/>
                  <a:pt x="346929" y="42413"/>
                  <a:pt x="364845" y="51371"/>
                </a:cubicBezTo>
                <a:cubicBezTo>
                  <a:pt x="369688" y="53793"/>
                  <a:pt x="375119" y="54796"/>
                  <a:pt x="380256" y="56508"/>
                </a:cubicBezTo>
                <a:cubicBezTo>
                  <a:pt x="392242" y="54796"/>
                  <a:pt x="404342" y="53746"/>
                  <a:pt x="416215" y="51371"/>
                </a:cubicBezTo>
                <a:cubicBezTo>
                  <a:pt x="421525" y="50309"/>
                  <a:pt x="426299" y="47203"/>
                  <a:pt x="431627" y="46234"/>
                </a:cubicBezTo>
                <a:cubicBezTo>
                  <a:pt x="445210" y="43764"/>
                  <a:pt x="459024" y="42809"/>
                  <a:pt x="472723" y="41097"/>
                </a:cubicBezTo>
                <a:cubicBezTo>
                  <a:pt x="519495" y="25506"/>
                  <a:pt x="445611" y="49426"/>
                  <a:pt x="513820" y="30823"/>
                </a:cubicBezTo>
                <a:cubicBezTo>
                  <a:pt x="524268" y="27973"/>
                  <a:pt x="534368" y="23973"/>
                  <a:pt x="544642" y="20548"/>
                </a:cubicBezTo>
                <a:lnTo>
                  <a:pt x="560054" y="15411"/>
                </a:lnTo>
                <a:cubicBezTo>
                  <a:pt x="565191" y="11986"/>
                  <a:pt x="569322" y="5751"/>
                  <a:pt x="575465" y="5137"/>
                </a:cubicBezTo>
                <a:cubicBezTo>
                  <a:pt x="587513" y="3932"/>
                  <a:pt x="600401" y="5264"/>
                  <a:pt x="611424" y="10274"/>
                </a:cubicBezTo>
                <a:cubicBezTo>
                  <a:pt x="620243" y="14283"/>
                  <a:pt x="625123" y="23973"/>
                  <a:pt x="631973" y="30823"/>
                </a:cubicBezTo>
                <a:cubicBezTo>
                  <a:pt x="635802" y="34652"/>
                  <a:pt x="642247" y="34248"/>
                  <a:pt x="647384" y="35960"/>
                </a:cubicBezTo>
                <a:cubicBezTo>
                  <a:pt x="656940" y="26403"/>
                  <a:pt x="660107" y="21892"/>
                  <a:pt x="673069" y="15411"/>
                </a:cubicBezTo>
                <a:cubicBezTo>
                  <a:pt x="677913" y="12989"/>
                  <a:pt x="683227" y="11587"/>
                  <a:pt x="688481" y="10274"/>
                </a:cubicBezTo>
                <a:cubicBezTo>
                  <a:pt x="714652" y="3731"/>
                  <a:pt x="731628" y="3197"/>
                  <a:pt x="760400" y="0"/>
                </a:cubicBezTo>
                <a:cubicBezTo>
                  <a:pt x="775811" y="1712"/>
                  <a:pt x="791307" y="2779"/>
                  <a:pt x="806633" y="5137"/>
                </a:cubicBezTo>
                <a:cubicBezTo>
                  <a:pt x="813611" y="6211"/>
                  <a:pt x="821307" y="6358"/>
                  <a:pt x="827182" y="10274"/>
                </a:cubicBezTo>
                <a:cubicBezTo>
                  <a:pt x="832319" y="13699"/>
                  <a:pt x="834031" y="20548"/>
                  <a:pt x="837456" y="25685"/>
                </a:cubicBezTo>
                <a:cubicBezTo>
                  <a:pt x="839168" y="30822"/>
                  <a:pt x="839268" y="36822"/>
                  <a:pt x="842593" y="41097"/>
                </a:cubicBezTo>
                <a:cubicBezTo>
                  <a:pt x="866848" y="72283"/>
                  <a:pt x="863505" y="68616"/>
                  <a:pt x="888827" y="77056"/>
                </a:cubicBezTo>
                <a:cubicBezTo>
                  <a:pt x="893964" y="80481"/>
                  <a:pt x="898381" y="85378"/>
                  <a:pt x="904238" y="87330"/>
                </a:cubicBezTo>
                <a:cubicBezTo>
                  <a:pt x="914119" y="90624"/>
                  <a:pt x="926017" y="87299"/>
                  <a:pt x="935060" y="92467"/>
                </a:cubicBezTo>
                <a:cubicBezTo>
                  <a:pt x="939762" y="95154"/>
                  <a:pt x="938485" y="102742"/>
                  <a:pt x="940197" y="107879"/>
                </a:cubicBezTo>
                <a:cubicBezTo>
                  <a:pt x="938485" y="123290"/>
                  <a:pt x="946024" y="143148"/>
                  <a:pt x="935060" y="154112"/>
                </a:cubicBezTo>
                <a:cubicBezTo>
                  <a:pt x="924096" y="165076"/>
                  <a:pt x="904325" y="158741"/>
                  <a:pt x="888827" y="159249"/>
                </a:cubicBezTo>
                <a:cubicBezTo>
                  <a:pt x="799816" y="162168"/>
                  <a:pt x="710742" y="162674"/>
                  <a:pt x="621699" y="164387"/>
                </a:cubicBezTo>
                <a:cubicBezTo>
                  <a:pt x="511042" y="182830"/>
                  <a:pt x="580873" y="173943"/>
                  <a:pt x="411078" y="179798"/>
                </a:cubicBezTo>
                <a:lnTo>
                  <a:pt x="200458" y="174661"/>
                </a:lnTo>
                <a:cubicBezTo>
                  <a:pt x="184964" y="174041"/>
                  <a:pt x="169677" y="170812"/>
                  <a:pt x="154224" y="169524"/>
                </a:cubicBezTo>
                <a:cubicBezTo>
                  <a:pt x="27084" y="158929"/>
                  <a:pt x="122183" y="170015"/>
                  <a:pt x="36072" y="159249"/>
                </a:cubicBezTo>
                <a:cubicBezTo>
                  <a:pt x="32647" y="155824"/>
                  <a:pt x="27705" y="153427"/>
                  <a:pt x="25797" y="148975"/>
                </a:cubicBezTo>
                <a:cubicBezTo>
                  <a:pt x="17254" y="129043"/>
                  <a:pt x="24875" y="124712"/>
                  <a:pt x="15523" y="107879"/>
                </a:cubicBezTo>
                <a:cubicBezTo>
                  <a:pt x="-7874" y="65763"/>
                  <a:pt x="968" y="79625"/>
                  <a:pt x="5249" y="66782"/>
                </a:cubicBezTo>
                <a:close/>
              </a:path>
            </a:pathLst>
          </a:custGeom>
          <a:solidFill>
            <a:schemeClr val="accent6">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8" name="TextBox 7"/>
          <p:cNvSpPr txBox="1"/>
          <p:nvPr/>
        </p:nvSpPr>
        <p:spPr>
          <a:xfrm>
            <a:off x="1371400" y="2897638"/>
            <a:ext cx="3075394" cy="738664"/>
          </a:xfrm>
          <a:prstGeom prst="rect">
            <a:avLst/>
          </a:prstGeom>
          <a:noFill/>
        </p:spPr>
        <p:txBody>
          <a:bodyPr wrap="none" rtlCol="0">
            <a:spAutoFit/>
          </a:bodyPr>
          <a:lstStyle/>
          <a:p>
            <a:r>
              <a:rPr lang="en-US" sz="1400" dirty="0" smtClean="0">
                <a:solidFill>
                  <a:schemeClr val="bg1"/>
                </a:solidFill>
              </a:rPr>
              <a:t>1) Rover </a:t>
            </a:r>
            <a:r>
              <a:rPr lang="en-US" sz="1400" dirty="0" smtClean="0">
                <a:solidFill>
                  <a:srgbClr val="FFFFFF"/>
                </a:solidFill>
              </a:rPr>
              <a:t>would</a:t>
            </a:r>
            <a:r>
              <a:rPr lang="en-US" sz="1400" dirty="0" smtClean="0">
                <a:solidFill>
                  <a:srgbClr val="FF0000"/>
                </a:solidFill>
              </a:rPr>
              <a:t> </a:t>
            </a:r>
            <a:r>
              <a:rPr lang="en-US" sz="1400" dirty="0" smtClean="0">
                <a:solidFill>
                  <a:schemeClr val="bg1"/>
                </a:solidFill>
              </a:rPr>
              <a:t>drill a core of pencil-like</a:t>
            </a:r>
          </a:p>
          <a:p>
            <a:r>
              <a:rPr lang="en-US" sz="1400" dirty="0">
                <a:solidFill>
                  <a:schemeClr val="bg1"/>
                </a:solidFill>
              </a:rPr>
              <a:t>t</a:t>
            </a:r>
            <a:r>
              <a:rPr lang="en-US" sz="1400" dirty="0" smtClean="0">
                <a:solidFill>
                  <a:schemeClr val="bg1"/>
                </a:solidFill>
              </a:rPr>
              <a:t>hickness, 5 cm long, directly</a:t>
            </a:r>
          </a:p>
          <a:p>
            <a:r>
              <a:rPr lang="en-US" sz="1400" dirty="0">
                <a:solidFill>
                  <a:schemeClr val="bg1"/>
                </a:solidFill>
              </a:rPr>
              <a:t>i</a:t>
            </a:r>
            <a:r>
              <a:rPr lang="en-US" sz="1400" dirty="0" smtClean="0">
                <a:solidFill>
                  <a:schemeClr val="bg1"/>
                </a:solidFill>
              </a:rPr>
              <a:t>nto a clean tube</a:t>
            </a:r>
            <a:endParaRPr lang="en-US" sz="1400" dirty="0">
              <a:solidFill>
                <a:schemeClr val="bg1"/>
              </a:solidFill>
            </a:endParaRPr>
          </a:p>
        </p:txBody>
      </p:sp>
      <p:grpSp>
        <p:nvGrpSpPr>
          <p:cNvPr id="9" name="Group 8"/>
          <p:cNvGrpSpPr/>
          <p:nvPr/>
        </p:nvGrpSpPr>
        <p:grpSpPr>
          <a:xfrm>
            <a:off x="2355015" y="4083981"/>
            <a:ext cx="1861271" cy="921188"/>
            <a:chOff x="-1161914" y="2474785"/>
            <a:chExt cx="5819861" cy="2317527"/>
          </a:xfrm>
        </p:grpSpPr>
        <p:pic>
          <p:nvPicPr>
            <p:cNvPr id="10"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16200000">
              <a:off x="589253" y="723618"/>
              <a:ext cx="2317527" cy="5819861"/>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11" name="Rectangle 10"/>
            <p:cNvSpPr/>
            <p:nvPr/>
          </p:nvSpPr>
          <p:spPr>
            <a:xfrm>
              <a:off x="674061" y="3473653"/>
              <a:ext cx="3229724" cy="426026"/>
            </a:xfrm>
            <a:prstGeom prst="rect">
              <a:avLst/>
            </a:prstGeom>
            <a:solidFill>
              <a:schemeClr val="accent6">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grpSp>
      <p:sp>
        <p:nvSpPr>
          <p:cNvPr id="12" name="Flowchart: Manual Operation 30"/>
          <p:cNvSpPr/>
          <p:nvPr/>
        </p:nvSpPr>
        <p:spPr>
          <a:xfrm rot="5400000">
            <a:off x="4413315" y="4441358"/>
            <a:ext cx="246717" cy="212472"/>
          </a:xfrm>
          <a:prstGeom prst="flowChartManualOperation">
            <a:avLst/>
          </a:prstGeom>
          <a:ln w="9525">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prstClr val="white"/>
              </a:solidFill>
            </a:endParaRPr>
          </a:p>
        </p:txBody>
      </p:sp>
      <p:cxnSp>
        <p:nvCxnSpPr>
          <p:cNvPr id="13" name="Straight Arrow Connector 12"/>
          <p:cNvCxnSpPr/>
          <p:nvPr/>
        </p:nvCxnSpPr>
        <p:spPr>
          <a:xfrm flipH="1">
            <a:off x="4059392" y="4544575"/>
            <a:ext cx="422090" cy="0"/>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sp>
        <p:nvSpPr>
          <p:cNvPr id="14" name="TextBox 13"/>
          <p:cNvSpPr txBox="1"/>
          <p:nvPr/>
        </p:nvSpPr>
        <p:spPr>
          <a:xfrm>
            <a:off x="2137610" y="5125077"/>
            <a:ext cx="2399064" cy="523220"/>
          </a:xfrm>
          <a:prstGeom prst="rect">
            <a:avLst/>
          </a:prstGeom>
          <a:noFill/>
        </p:spPr>
        <p:txBody>
          <a:bodyPr wrap="none" rtlCol="0">
            <a:spAutoFit/>
          </a:bodyPr>
          <a:lstStyle/>
          <a:p>
            <a:r>
              <a:rPr lang="en-US" sz="1400" dirty="0" smtClean="0">
                <a:solidFill>
                  <a:srgbClr val="FFFFFF"/>
                </a:solidFill>
              </a:rPr>
              <a:t>2) Tube would be hermetically </a:t>
            </a:r>
          </a:p>
          <a:p>
            <a:r>
              <a:rPr lang="en-US" sz="1400" dirty="0">
                <a:solidFill>
                  <a:schemeClr val="bg1"/>
                </a:solidFill>
              </a:rPr>
              <a:t> </a:t>
            </a:r>
            <a:r>
              <a:rPr lang="en-US" sz="1400" dirty="0" smtClean="0">
                <a:solidFill>
                  <a:schemeClr val="bg1"/>
                </a:solidFill>
              </a:rPr>
              <a:t>          sealed</a:t>
            </a:r>
            <a:endParaRPr lang="en-US" sz="1400" dirty="0">
              <a:solidFill>
                <a:schemeClr val="bg1"/>
              </a:solidFill>
            </a:endParaRPr>
          </a:p>
        </p:txBody>
      </p:sp>
      <p:grpSp>
        <p:nvGrpSpPr>
          <p:cNvPr id="15" name="Group 14"/>
          <p:cNvGrpSpPr/>
          <p:nvPr/>
        </p:nvGrpSpPr>
        <p:grpSpPr>
          <a:xfrm>
            <a:off x="5857043" y="4141000"/>
            <a:ext cx="1408558" cy="680038"/>
            <a:chOff x="-1161914" y="2474785"/>
            <a:chExt cx="5819861" cy="2317527"/>
          </a:xfrm>
        </p:grpSpPr>
        <p:pic>
          <p:nvPicPr>
            <p:cNvPr id="16"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16200000">
              <a:off x="589253" y="723618"/>
              <a:ext cx="2317527" cy="5819861"/>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17" name="Rectangle 16"/>
            <p:cNvSpPr/>
            <p:nvPr/>
          </p:nvSpPr>
          <p:spPr>
            <a:xfrm>
              <a:off x="133153" y="3453357"/>
              <a:ext cx="3229727" cy="426026"/>
            </a:xfrm>
            <a:prstGeom prst="rect">
              <a:avLst/>
            </a:prstGeom>
            <a:solidFill>
              <a:schemeClr val="accent6">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grpSp>
      <p:sp>
        <p:nvSpPr>
          <p:cNvPr id="18" name="Flowchart: Manual Operation 35"/>
          <p:cNvSpPr/>
          <p:nvPr/>
        </p:nvSpPr>
        <p:spPr>
          <a:xfrm rot="5400000">
            <a:off x="6953873" y="4419320"/>
            <a:ext cx="155864" cy="139608"/>
          </a:xfrm>
          <a:prstGeom prst="flowChartManualOperation">
            <a:avLst/>
          </a:prstGeom>
          <a:ln w="9525">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prstClr val="white"/>
              </a:solidFill>
            </a:endParaRPr>
          </a:p>
        </p:txBody>
      </p:sp>
      <p:cxnSp>
        <p:nvCxnSpPr>
          <p:cNvPr id="20" name="Straight Arrow Connector 19"/>
          <p:cNvCxnSpPr/>
          <p:nvPr/>
        </p:nvCxnSpPr>
        <p:spPr>
          <a:xfrm flipV="1">
            <a:off x="7178035" y="4481019"/>
            <a:ext cx="425528" cy="9632"/>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sp>
        <p:nvSpPr>
          <p:cNvPr id="21" name="TextBox 20"/>
          <p:cNvSpPr txBox="1"/>
          <p:nvPr/>
        </p:nvSpPr>
        <p:spPr>
          <a:xfrm>
            <a:off x="5443060" y="5019870"/>
            <a:ext cx="2506190" cy="307777"/>
          </a:xfrm>
          <a:prstGeom prst="rect">
            <a:avLst/>
          </a:prstGeom>
          <a:noFill/>
        </p:spPr>
        <p:txBody>
          <a:bodyPr wrap="none" rtlCol="0">
            <a:spAutoFit/>
          </a:bodyPr>
          <a:lstStyle/>
          <a:p>
            <a:r>
              <a:rPr lang="en-US" sz="1400" dirty="0" smtClean="0">
                <a:solidFill>
                  <a:srgbClr val="FFFFFF"/>
                </a:solidFill>
              </a:rPr>
              <a:t>3) Sealed tube would be cached</a:t>
            </a:r>
            <a:endParaRPr lang="en-US" sz="1400" dirty="0">
              <a:solidFill>
                <a:srgbClr val="FFFFFF"/>
              </a:solidFill>
            </a:endParaRPr>
          </a:p>
        </p:txBody>
      </p:sp>
      <p:sp>
        <p:nvSpPr>
          <p:cNvPr id="22" name="TextBox 21"/>
          <p:cNvSpPr txBox="1"/>
          <p:nvPr/>
        </p:nvSpPr>
        <p:spPr>
          <a:xfrm>
            <a:off x="7656005" y="4296353"/>
            <a:ext cx="780808" cy="369332"/>
          </a:xfrm>
          <a:prstGeom prst="rect">
            <a:avLst/>
          </a:prstGeom>
          <a:noFill/>
        </p:spPr>
        <p:txBody>
          <a:bodyPr wrap="none" rtlCol="0">
            <a:spAutoFit/>
          </a:bodyPr>
          <a:lstStyle/>
          <a:p>
            <a:r>
              <a:rPr lang="en-US" i="1" dirty="0" smtClean="0">
                <a:solidFill>
                  <a:schemeClr val="bg1"/>
                </a:solidFill>
              </a:rPr>
              <a:t>cache</a:t>
            </a:r>
            <a:endParaRPr lang="en-US" i="1" dirty="0">
              <a:solidFill>
                <a:schemeClr val="bg1"/>
              </a:solidFill>
            </a:endParaRPr>
          </a:p>
        </p:txBody>
      </p:sp>
      <p:sp>
        <p:nvSpPr>
          <p:cNvPr id="23" name="TextBox 22"/>
          <p:cNvSpPr txBox="1"/>
          <p:nvPr/>
        </p:nvSpPr>
        <p:spPr>
          <a:xfrm>
            <a:off x="1061777" y="5648297"/>
            <a:ext cx="5826635" cy="523220"/>
          </a:xfrm>
          <a:prstGeom prst="rect">
            <a:avLst/>
          </a:prstGeom>
          <a:noFill/>
        </p:spPr>
        <p:txBody>
          <a:bodyPr wrap="none" rtlCol="0">
            <a:spAutoFit/>
          </a:bodyPr>
          <a:lstStyle/>
          <a:p>
            <a:r>
              <a:rPr lang="en-US" sz="1400" i="1" dirty="0" smtClean="0">
                <a:solidFill>
                  <a:srgbClr val="FFFFFF"/>
                </a:solidFill>
              </a:rPr>
              <a:t>Note: core not visible to science instruments; no proxy core capability but will </a:t>
            </a:r>
          </a:p>
          <a:p>
            <a:r>
              <a:rPr lang="en-US" sz="1400" i="1" dirty="0" smtClean="0">
                <a:solidFill>
                  <a:srgbClr val="FFFFFF"/>
                </a:solidFill>
              </a:rPr>
              <a:t>have science access to both drill hole and tailings</a:t>
            </a:r>
            <a:endParaRPr lang="en-US" sz="1400" i="1" dirty="0">
              <a:solidFill>
                <a:srgbClr val="FFFFFF"/>
              </a:solidFill>
            </a:endParaRPr>
          </a:p>
        </p:txBody>
      </p:sp>
      <p:sp>
        <p:nvSpPr>
          <p:cNvPr id="24" name="TextBox 23"/>
          <p:cNvSpPr txBox="1"/>
          <p:nvPr/>
        </p:nvSpPr>
        <p:spPr>
          <a:xfrm>
            <a:off x="101400" y="820057"/>
            <a:ext cx="6581023" cy="1477328"/>
          </a:xfrm>
          <a:prstGeom prst="rect">
            <a:avLst/>
          </a:prstGeom>
          <a:noFill/>
        </p:spPr>
        <p:txBody>
          <a:bodyPr wrap="none" rtlCol="0">
            <a:spAutoFit/>
          </a:bodyPr>
          <a:lstStyle/>
          <a:p>
            <a:r>
              <a:rPr lang="en-US" u="sng" dirty="0" smtClean="0">
                <a:solidFill>
                  <a:srgbClr val="FFFFFF"/>
                </a:solidFill>
              </a:rPr>
              <a:t>Step 1: </a:t>
            </a:r>
            <a:r>
              <a:rPr lang="en-US" dirty="0" smtClean="0">
                <a:solidFill>
                  <a:srgbClr val="FFFFFF"/>
                </a:solidFill>
              </a:rPr>
              <a:t>Intensive study of region of interest with in-situ instruments, </a:t>
            </a:r>
          </a:p>
          <a:p>
            <a:r>
              <a:rPr lang="en-US" dirty="0">
                <a:solidFill>
                  <a:srgbClr val="FFFFFF"/>
                </a:solidFill>
              </a:rPr>
              <a:t>	</a:t>
            </a:r>
            <a:r>
              <a:rPr lang="en-US" dirty="0" smtClean="0">
                <a:solidFill>
                  <a:srgbClr val="FFFFFF"/>
                </a:solidFill>
              </a:rPr>
              <a:t>	including of abraded surfaces for maximum science return</a:t>
            </a:r>
          </a:p>
          <a:p>
            <a:endParaRPr lang="en-US" dirty="0">
              <a:solidFill>
                <a:srgbClr val="FFFFFF"/>
              </a:solidFill>
            </a:endParaRPr>
          </a:p>
          <a:p>
            <a:endParaRPr lang="en-US" dirty="0" smtClean="0">
              <a:solidFill>
                <a:srgbClr val="FFFFFF"/>
              </a:solidFill>
            </a:endParaRPr>
          </a:p>
          <a:p>
            <a:r>
              <a:rPr lang="en-US" u="sng" dirty="0" smtClean="0">
                <a:solidFill>
                  <a:srgbClr val="FFFFFF"/>
                </a:solidFill>
              </a:rPr>
              <a:t>Step 2: </a:t>
            </a:r>
            <a:r>
              <a:rPr lang="en-US" dirty="0" smtClean="0">
                <a:solidFill>
                  <a:srgbClr val="FFFFFF"/>
                </a:solidFill>
              </a:rPr>
              <a:t> Sample site selection, drilling, caching</a:t>
            </a:r>
            <a:endParaRPr lang="en-US" dirty="0">
              <a:solidFill>
                <a:srgbClr val="FFFFFF"/>
              </a:solidFill>
            </a:endParaRPr>
          </a:p>
        </p:txBody>
      </p:sp>
    </p:spTree>
    <p:extLst>
      <p:ext uri="{BB962C8B-B14F-4D97-AF65-F5344CB8AC3E}">
        <p14:creationId xmlns:p14="http://schemas.microsoft.com/office/powerpoint/2010/main" val="25941025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p:cNvSpPr>
            <a:spLocks noGrp="1"/>
          </p:cNvSpPr>
          <p:nvPr>
            <p:ph type="sldNum" sz="quarter" idx="12"/>
          </p:nvPr>
        </p:nvSpPr>
        <p:spPr/>
        <p:txBody>
          <a:bodyPr/>
          <a:lstStyle/>
          <a:p>
            <a:fld id="{FA11B5EB-194C-A643-ABFB-AEF23344A2E2}" type="slidenum">
              <a:rPr lang="en-US" smtClean="0"/>
              <a:t>15</a:t>
            </a:fld>
            <a:endParaRPr lang="en-US"/>
          </a:p>
        </p:txBody>
      </p:sp>
      <p:sp>
        <p:nvSpPr>
          <p:cNvPr id="9" name="Footer Placeholder 3"/>
          <p:cNvSpPr>
            <a:spLocks noGrp="1"/>
          </p:cNvSpPr>
          <p:nvPr>
            <p:ph type="ftr" sz="quarter" idx="11"/>
          </p:nvPr>
        </p:nvSpPr>
        <p:spPr>
          <a:xfrm>
            <a:off x="1382564" y="6510338"/>
            <a:ext cx="6902698" cy="287337"/>
          </a:xfrm>
        </p:spPr>
        <p:txBody>
          <a:bodyPr/>
          <a:lstStyle/>
          <a:p>
            <a:pPr>
              <a:defRPr/>
            </a:pPr>
            <a:r>
              <a:rPr lang="en-US" dirty="0"/>
              <a:t>Pre-decisional; for discussion purposes only. </a:t>
            </a:r>
            <a:endParaRPr lang="en-US" sz="800" dirty="0"/>
          </a:p>
        </p:txBody>
      </p:sp>
      <p:sp>
        <p:nvSpPr>
          <p:cNvPr id="3" name="TextBox 2"/>
          <p:cNvSpPr txBox="1"/>
          <p:nvPr/>
        </p:nvSpPr>
        <p:spPr>
          <a:xfrm>
            <a:off x="1962040" y="264805"/>
            <a:ext cx="4775165" cy="369332"/>
          </a:xfrm>
          <a:prstGeom prst="rect">
            <a:avLst/>
          </a:prstGeom>
          <a:noFill/>
        </p:spPr>
        <p:txBody>
          <a:bodyPr wrap="none" rtlCol="0">
            <a:spAutoFit/>
          </a:bodyPr>
          <a:lstStyle/>
          <a:p>
            <a:r>
              <a:rPr lang="en-US" dirty="0" smtClean="0">
                <a:solidFill>
                  <a:schemeClr val="bg1">
                    <a:lumMod val="95000"/>
                  </a:schemeClr>
                </a:solidFill>
              </a:rPr>
              <a:t>New Sample Caching Approach: Adaptable Cache</a:t>
            </a:r>
            <a:endParaRPr lang="en-US" dirty="0">
              <a:solidFill>
                <a:schemeClr val="bg1">
                  <a:lumMod val="95000"/>
                </a:schemeClr>
              </a:solidFill>
            </a:endParaRPr>
          </a:p>
        </p:txBody>
      </p:sp>
      <p:sp>
        <p:nvSpPr>
          <p:cNvPr id="4" name="TextBox 3"/>
          <p:cNvSpPr txBox="1"/>
          <p:nvPr/>
        </p:nvSpPr>
        <p:spPr>
          <a:xfrm>
            <a:off x="592179" y="1384085"/>
            <a:ext cx="8545015" cy="3970318"/>
          </a:xfrm>
          <a:prstGeom prst="rect">
            <a:avLst/>
          </a:prstGeom>
          <a:noFill/>
        </p:spPr>
        <p:txBody>
          <a:bodyPr wrap="none" rtlCol="0">
            <a:spAutoFit/>
          </a:bodyPr>
          <a:lstStyle/>
          <a:p>
            <a:r>
              <a:rPr lang="en-US" dirty="0" smtClean="0">
                <a:solidFill>
                  <a:srgbClr val="F2F2F2"/>
                </a:solidFill>
              </a:rPr>
              <a:t>What:</a:t>
            </a:r>
          </a:p>
          <a:p>
            <a:r>
              <a:rPr lang="en-US" dirty="0">
                <a:solidFill>
                  <a:srgbClr val="F2F2F2"/>
                </a:solidFill>
              </a:rPr>
              <a:t>	</a:t>
            </a:r>
            <a:r>
              <a:rPr lang="en-US" dirty="0" smtClean="0">
                <a:solidFill>
                  <a:srgbClr val="F2F2F2"/>
                </a:solidFill>
              </a:rPr>
              <a:t>- rather than fill a single container and place it on the ground when</a:t>
            </a:r>
          </a:p>
          <a:p>
            <a:r>
              <a:rPr lang="en-US" dirty="0">
                <a:solidFill>
                  <a:srgbClr val="F2F2F2"/>
                </a:solidFill>
              </a:rPr>
              <a:t>	</a:t>
            </a:r>
            <a:r>
              <a:rPr lang="en-US" dirty="0" smtClean="0">
                <a:solidFill>
                  <a:srgbClr val="F2F2F2"/>
                </a:solidFill>
              </a:rPr>
              <a:t>    it is adequately full, the new Mars 2020 plan is to place individual</a:t>
            </a:r>
          </a:p>
          <a:p>
            <a:r>
              <a:rPr lang="en-US" dirty="0">
                <a:solidFill>
                  <a:srgbClr val="F2F2F2"/>
                </a:solidFill>
              </a:rPr>
              <a:t> </a:t>
            </a:r>
            <a:r>
              <a:rPr lang="en-US" dirty="0" smtClean="0">
                <a:solidFill>
                  <a:srgbClr val="F2F2F2"/>
                </a:solidFill>
              </a:rPr>
              <a:t>            samples or groups of samples on the surface for  possible future pick-up</a:t>
            </a:r>
          </a:p>
          <a:p>
            <a:endParaRPr lang="en-US" dirty="0">
              <a:solidFill>
                <a:srgbClr val="F2F2F2"/>
              </a:solidFill>
            </a:endParaRPr>
          </a:p>
          <a:p>
            <a:r>
              <a:rPr lang="en-US" dirty="0" smtClean="0">
                <a:solidFill>
                  <a:srgbClr val="F2F2F2"/>
                </a:solidFill>
              </a:rPr>
              <a:t>Why:</a:t>
            </a:r>
          </a:p>
          <a:p>
            <a:r>
              <a:rPr lang="en-US" dirty="0">
                <a:solidFill>
                  <a:srgbClr val="F2F2F2"/>
                </a:solidFill>
              </a:rPr>
              <a:t>	</a:t>
            </a:r>
            <a:r>
              <a:rPr lang="en-US" dirty="0" smtClean="0">
                <a:solidFill>
                  <a:srgbClr val="F2F2F2"/>
                </a:solidFill>
              </a:rPr>
              <a:t>- improves potential science return</a:t>
            </a:r>
          </a:p>
          <a:p>
            <a:r>
              <a:rPr lang="en-US" dirty="0">
                <a:solidFill>
                  <a:srgbClr val="F2F2F2"/>
                </a:solidFill>
              </a:rPr>
              <a:t>	</a:t>
            </a:r>
            <a:r>
              <a:rPr lang="en-US" dirty="0" smtClean="0">
                <a:solidFill>
                  <a:srgbClr val="F2F2F2"/>
                </a:solidFill>
              </a:rPr>
              <a:t>- improves the evolution of mission risk as the number of samples increases</a:t>
            </a:r>
          </a:p>
          <a:p>
            <a:r>
              <a:rPr lang="en-US" dirty="0">
                <a:solidFill>
                  <a:srgbClr val="F2F2F2"/>
                </a:solidFill>
              </a:rPr>
              <a:t>	</a:t>
            </a:r>
            <a:r>
              <a:rPr lang="en-US" dirty="0" smtClean="0">
                <a:solidFill>
                  <a:srgbClr val="F2F2F2"/>
                </a:solidFill>
              </a:rPr>
              <a:t>- across Mars 2020 and possible return mission, reduces engineering complexity</a:t>
            </a:r>
          </a:p>
          <a:p>
            <a:endParaRPr lang="en-US" dirty="0">
              <a:solidFill>
                <a:srgbClr val="F2F2F2"/>
              </a:solidFill>
            </a:endParaRPr>
          </a:p>
          <a:p>
            <a:endParaRPr lang="en-US" dirty="0" smtClean="0">
              <a:solidFill>
                <a:srgbClr val="F2F2F2"/>
              </a:solidFill>
            </a:endParaRPr>
          </a:p>
          <a:p>
            <a:endParaRPr lang="en-US" dirty="0">
              <a:solidFill>
                <a:srgbClr val="F2F2F2"/>
              </a:solidFill>
            </a:endParaRPr>
          </a:p>
          <a:p>
            <a:r>
              <a:rPr lang="en-US" dirty="0" smtClean="0">
                <a:solidFill>
                  <a:srgbClr val="F2F2F2"/>
                </a:solidFill>
              </a:rPr>
              <a:t>After detailed study of science and engineering considerations,  MPO recommended, and </a:t>
            </a:r>
          </a:p>
          <a:p>
            <a:r>
              <a:rPr lang="en-US" dirty="0" smtClean="0">
                <a:solidFill>
                  <a:srgbClr val="F2F2F2"/>
                </a:solidFill>
              </a:rPr>
              <a:t>NASA HQ approved, the adaptable cache. This approach is now the Mars 2020 baseline.</a:t>
            </a:r>
            <a:endParaRPr lang="en-US" dirty="0">
              <a:solidFill>
                <a:srgbClr val="F2F2F2"/>
              </a:solidFill>
            </a:endParaRPr>
          </a:p>
        </p:txBody>
      </p:sp>
    </p:spTree>
    <p:extLst>
      <p:ext uri="{BB962C8B-B14F-4D97-AF65-F5344CB8AC3E}">
        <p14:creationId xmlns:p14="http://schemas.microsoft.com/office/powerpoint/2010/main" val="31928002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9" name="Group 128"/>
          <p:cNvGrpSpPr/>
          <p:nvPr/>
        </p:nvGrpSpPr>
        <p:grpSpPr>
          <a:xfrm>
            <a:off x="276252" y="3981611"/>
            <a:ext cx="2475482" cy="1499413"/>
            <a:chOff x="383371" y="2308404"/>
            <a:chExt cx="3761826" cy="1499413"/>
          </a:xfrm>
        </p:grpSpPr>
        <p:cxnSp>
          <p:nvCxnSpPr>
            <p:cNvPr id="130" name="Curved Connector 129"/>
            <p:cNvCxnSpPr/>
            <p:nvPr/>
          </p:nvCxnSpPr>
          <p:spPr bwMode="auto">
            <a:xfrm>
              <a:off x="1668676" y="3053294"/>
              <a:ext cx="1391859" cy="754523"/>
            </a:xfrm>
            <a:prstGeom prst="curvedConnector3">
              <a:avLst/>
            </a:prstGeom>
            <a:noFill/>
            <a:ln w="25400" cap="flat" cmpd="sng" algn="ctr">
              <a:solidFill>
                <a:srgbClr val="5A6343"/>
              </a:solidFill>
              <a:prstDash val="dash"/>
              <a:round/>
              <a:headEnd type="none" w="med" len="med"/>
              <a:tailEnd type="none" w="med" len="med"/>
            </a:ln>
            <a:effectLst/>
          </p:spPr>
        </p:cxnSp>
        <p:cxnSp>
          <p:nvCxnSpPr>
            <p:cNvPr id="131" name="Curved Connector 130"/>
            <p:cNvCxnSpPr/>
            <p:nvPr/>
          </p:nvCxnSpPr>
          <p:spPr bwMode="auto">
            <a:xfrm flipV="1">
              <a:off x="3149628" y="2426585"/>
              <a:ext cx="995569" cy="1371600"/>
            </a:xfrm>
            <a:prstGeom prst="curvedConnector3">
              <a:avLst/>
            </a:prstGeom>
            <a:noFill/>
            <a:ln w="25400" cap="flat" cmpd="sng" algn="ctr">
              <a:solidFill>
                <a:srgbClr val="5A6343"/>
              </a:solidFill>
              <a:prstDash val="dash"/>
              <a:round/>
              <a:headEnd type="none" w="med" len="med"/>
              <a:tailEnd type="none" w="med" len="med"/>
            </a:ln>
            <a:effectLst/>
          </p:spPr>
        </p:cxnSp>
        <p:cxnSp>
          <p:nvCxnSpPr>
            <p:cNvPr id="132" name="Curved Connector 131"/>
            <p:cNvCxnSpPr/>
            <p:nvPr/>
          </p:nvCxnSpPr>
          <p:spPr bwMode="auto">
            <a:xfrm>
              <a:off x="383371" y="2308404"/>
              <a:ext cx="1233119" cy="729357"/>
            </a:xfrm>
            <a:prstGeom prst="curvedConnector3">
              <a:avLst/>
            </a:prstGeom>
            <a:noFill/>
            <a:ln w="25400" cap="flat" cmpd="sng" algn="ctr">
              <a:solidFill>
                <a:srgbClr val="5A6343"/>
              </a:solidFill>
              <a:prstDash val="dash"/>
              <a:round/>
              <a:headEnd type="none" w="med" len="med"/>
              <a:tailEnd type="none" w="med" len="med"/>
            </a:ln>
            <a:effectLst/>
          </p:spPr>
        </p:cxnSp>
      </p:grpSp>
      <p:grpSp>
        <p:nvGrpSpPr>
          <p:cNvPr id="157" name="Group 156"/>
          <p:cNvGrpSpPr/>
          <p:nvPr/>
        </p:nvGrpSpPr>
        <p:grpSpPr>
          <a:xfrm>
            <a:off x="3353826" y="3997237"/>
            <a:ext cx="2475482" cy="1499413"/>
            <a:chOff x="383371" y="2308404"/>
            <a:chExt cx="3761826" cy="1499413"/>
          </a:xfrm>
        </p:grpSpPr>
        <p:cxnSp>
          <p:nvCxnSpPr>
            <p:cNvPr id="158" name="Curved Connector 157"/>
            <p:cNvCxnSpPr/>
            <p:nvPr/>
          </p:nvCxnSpPr>
          <p:spPr bwMode="auto">
            <a:xfrm>
              <a:off x="1668676" y="3053294"/>
              <a:ext cx="1391859" cy="754523"/>
            </a:xfrm>
            <a:prstGeom prst="curvedConnector3">
              <a:avLst/>
            </a:prstGeom>
            <a:noFill/>
            <a:ln w="25400" cap="flat" cmpd="sng" algn="ctr">
              <a:solidFill>
                <a:srgbClr val="5A6343"/>
              </a:solidFill>
              <a:prstDash val="dash"/>
              <a:round/>
              <a:headEnd type="none" w="med" len="med"/>
              <a:tailEnd type="none" w="med" len="med"/>
            </a:ln>
            <a:effectLst/>
          </p:spPr>
        </p:cxnSp>
        <p:cxnSp>
          <p:nvCxnSpPr>
            <p:cNvPr id="159" name="Curved Connector 158"/>
            <p:cNvCxnSpPr/>
            <p:nvPr/>
          </p:nvCxnSpPr>
          <p:spPr bwMode="auto">
            <a:xfrm flipV="1">
              <a:off x="3149628" y="2426585"/>
              <a:ext cx="995569" cy="1371600"/>
            </a:xfrm>
            <a:prstGeom prst="curvedConnector3">
              <a:avLst/>
            </a:prstGeom>
            <a:noFill/>
            <a:ln w="25400" cap="flat" cmpd="sng" algn="ctr">
              <a:solidFill>
                <a:srgbClr val="5A6343"/>
              </a:solidFill>
              <a:prstDash val="dash"/>
              <a:round/>
              <a:headEnd type="none" w="med" len="med"/>
              <a:tailEnd type="none" w="med" len="med"/>
            </a:ln>
            <a:effectLst/>
          </p:spPr>
        </p:cxnSp>
        <p:cxnSp>
          <p:nvCxnSpPr>
            <p:cNvPr id="160" name="Curved Connector 159"/>
            <p:cNvCxnSpPr/>
            <p:nvPr/>
          </p:nvCxnSpPr>
          <p:spPr bwMode="auto">
            <a:xfrm>
              <a:off x="383371" y="2308404"/>
              <a:ext cx="1233119" cy="729357"/>
            </a:xfrm>
            <a:prstGeom prst="curvedConnector3">
              <a:avLst/>
            </a:prstGeom>
            <a:noFill/>
            <a:ln w="25400" cap="flat" cmpd="sng" algn="ctr">
              <a:solidFill>
                <a:srgbClr val="5A6343"/>
              </a:solidFill>
              <a:prstDash val="dash"/>
              <a:round/>
              <a:headEnd type="none" w="med" len="med"/>
              <a:tailEnd type="none" w="med" len="med"/>
            </a:ln>
            <a:effectLst/>
          </p:spPr>
        </p:cxnSp>
      </p:grpSp>
      <p:grpSp>
        <p:nvGrpSpPr>
          <p:cNvPr id="102" name="Group 101"/>
          <p:cNvGrpSpPr/>
          <p:nvPr/>
        </p:nvGrpSpPr>
        <p:grpSpPr>
          <a:xfrm>
            <a:off x="3357212" y="1698809"/>
            <a:ext cx="2475482" cy="1499413"/>
            <a:chOff x="383371" y="2308404"/>
            <a:chExt cx="3761826" cy="1499413"/>
          </a:xfrm>
        </p:grpSpPr>
        <p:cxnSp>
          <p:nvCxnSpPr>
            <p:cNvPr id="103" name="Curved Connector 102"/>
            <p:cNvCxnSpPr/>
            <p:nvPr/>
          </p:nvCxnSpPr>
          <p:spPr bwMode="auto">
            <a:xfrm>
              <a:off x="1668676" y="3053294"/>
              <a:ext cx="1391859" cy="754523"/>
            </a:xfrm>
            <a:prstGeom prst="curvedConnector3">
              <a:avLst/>
            </a:prstGeom>
            <a:noFill/>
            <a:ln w="25400" cap="flat" cmpd="sng" algn="ctr">
              <a:solidFill>
                <a:srgbClr val="5A6343"/>
              </a:solidFill>
              <a:prstDash val="dash"/>
              <a:round/>
              <a:headEnd type="none" w="med" len="med"/>
              <a:tailEnd type="none" w="med" len="med"/>
            </a:ln>
            <a:effectLst/>
          </p:spPr>
        </p:cxnSp>
        <p:cxnSp>
          <p:nvCxnSpPr>
            <p:cNvPr id="104" name="Curved Connector 103"/>
            <p:cNvCxnSpPr/>
            <p:nvPr/>
          </p:nvCxnSpPr>
          <p:spPr bwMode="auto">
            <a:xfrm flipV="1">
              <a:off x="3149628" y="2426585"/>
              <a:ext cx="995569" cy="1371600"/>
            </a:xfrm>
            <a:prstGeom prst="curvedConnector3">
              <a:avLst/>
            </a:prstGeom>
            <a:noFill/>
            <a:ln w="25400" cap="flat" cmpd="sng" algn="ctr">
              <a:solidFill>
                <a:srgbClr val="5A6343"/>
              </a:solidFill>
              <a:prstDash val="dash"/>
              <a:round/>
              <a:headEnd type="none" w="med" len="med"/>
              <a:tailEnd type="none" w="med" len="med"/>
            </a:ln>
            <a:effectLst/>
          </p:spPr>
        </p:cxnSp>
        <p:cxnSp>
          <p:nvCxnSpPr>
            <p:cNvPr id="105" name="Curved Connector 104"/>
            <p:cNvCxnSpPr/>
            <p:nvPr/>
          </p:nvCxnSpPr>
          <p:spPr bwMode="auto">
            <a:xfrm>
              <a:off x="383371" y="2308404"/>
              <a:ext cx="1233119" cy="729357"/>
            </a:xfrm>
            <a:prstGeom prst="curvedConnector3">
              <a:avLst/>
            </a:prstGeom>
            <a:noFill/>
            <a:ln w="25400" cap="flat" cmpd="sng" algn="ctr">
              <a:solidFill>
                <a:srgbClr val="5A6343"/>
              </a:solidFill>
              <a:prstDash val="dash"/>
              <a:round/>
              <a:headEnd type="none" w="med" len="med"/>
              <a:tailEnd type="none" w="med" len="med"/>
            </a:ln>
            <a:effectLst/>
          </p:spPr>
        </p:cxnSp>
      </p:grpSp>
      <p:sp>
        <p:nvSpPr>
          <p:cNvPr id="5" name="Slide Number Placeholder 4"/>
          <p:cNvSpPr>
            <a:spLocks noGrp="1"/>
          </p:cNvSpPr>
          <p:nvPr>
            <p:ph type="sldNum" sz="quarter" idx="12"/>
          </p:nvPr>
        </p:nvSpPr>
        <p:spPr/>
        <p:txBody>
          <a:bodyPr/>
          <a:lstStyle/>
          <a:p>
            <a:pPr>
              <a:defRPr/>
            </a:pPr>
            <a:fld id="{ADE7BB80-9574-4EF7-9CF7-47B6C96DDA8A}" type="slidenum">
              <a:rPr lang="en-US" smtClean="0">
                <a:solidFill>
                  <a:prstClr val="black">
                    <a:tint val="75000"/>
                  </a:prstClr>
                </a:solidFill>
              </a:rPr>
              <a:pPr>
                <a:defRPr/>
              </a:pPr>
              <a:t>16</a:t>
            </a:fld>
            <a:endParaRPr lang="en-US" dirty="0">
              <a:solidFill>
                <a:prstClr val="black">
                  <a:tint val="75000"/>
                </a:prstClr>
              </a:solidFill>
            </a:endParaRPr>
          </a:p>
        </p:txBody>
      </p:sp>
      <p:cxnSp>
        <p:nvCxnSpPr>
          <p:cNvPr id="7" name="Straight Connector 6"/>
          <p:cNvCxnSpPr/>
          <p:nvPr/>
        </p:nvCxnSpPr>
        <p:spPr bwMode="auto">
          <a:xfrm>
            <a:off x="3032410" y="1079620"/>
            <a:ext cx="0" cy="4954192"/>
          </a:xfrm>
          <a:prstGeom prst="line">
            <a:avLst/>
          </a:prstGeom>
          <a:noFill/>
          <a:ln w="25400" cap="flat" cmpd="sng" algn="ctr">
            <a:solidFill>
              <a:schemeClr val="accent1"/>
            </a:solidFill>
            <a:prstDash val="solid"/>
            <a:round/>
            <a:headEnd type="none" w="med" len="med"/>
            <a:tailEnd type="none" w="med" len="med"/>
          </a:ln>
          <a:effectLst/>
        </p:spPr>
      </p:cxnSp>
      <p:cxnSp>
        <p:nvCxnSpPr>
          <p:cNvPr id="8" name="Straight Connector 7"/>
          <p:cNvCxnSpPr/>
          <p:nvPr/>
        </p:nvCxnSpPr>
        <p:spPr bwMode="auto">
          <a:xfrm>
            <a:off x="298335" y="3431216"/>
            <a:ext cx="8633660" cy="1"/>
          </a:xfrm>
          <a:prstGeom prst="line">
            <a:avLst/>
          </a:prstGeom>
          <a:noFill/>
          <a:ln w="25400" cap="flat" cmpd="sng" algn="ctr">
            <a:solidFill>
              <a:schemeClr val="accent1"/>
            </a:solidFill>
            <a:prstDash val="solid"/>
            <a:round/>
            <a:headEnd type="none" w="med" len="med"/>
            <a:tailEnd type="none" w="med" len="med"/>
          </a:ln>
          <a:effectLst/>
        </p:spPr>
      </p:cxnSp>
      <p:grpSp>
        <p:nvGrpSpPr>
          <p:cNvPr id="27" name="Group 26"/>
          <p:cNvGrpSpPr/>
          <p:nvPr/>
        </p:nvGrpSpPr>
        <p:grpSpPr>
          <a:xfrm>
            <a:off x="1984945" y="5154245"/>
            <a:ext cx="251595" cy="552867"/>
            <a:chOff x="2329612" y="4737035"/>
            <a:chExt cx="352418" cy="774419"/>
          </a:xfrm>
          <a:solidFill>
            <a:srgbClr val="873624"/>
          </a:solidFill>
        </p:grpSpPr>
        <p:sp>
          <p:nvSpPr>
            <p:cNvPr id="69" name="Can 68"/>
            <p:cNvSpPr/>
            <p:nvPr/>
          </p:nvSpPr>
          <p:spPr bwMode="auto">
            <a:xfrm>
              <a:off x="2329612" y="4737035"/>
              <a:ext cx="175595" cy="774418"/>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70" name="Can 69"/>
            <p:cNvSpPr/>
            <p:nvPr/>
          </p:nvSpPr>
          <p:spPr bwMode="auto">
            <a:xfrm>
              <a:off x="2506435" y="4737036"/>
              <a:ext cx="175595" cy="774418"/>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grpSp>
        <p:nvGrpSpPr>
          <p:cNvPr id="28" name="Group 27"/>
          <p:cNvGrpSpPr>
            <a:grpSpLocks noChangeAspect="1"/>
          </p:cNvGrpSpPr>
          <p:nvPr/>
        </p:nvGrpSpPr>
        <p:grpSpPr>
          <a:xfrm>
            <a:off x="2435819" y="3965985"/>
            <a:ext cx="251049" cy="557784"/>
            <a:chOff x="3401218" y="5220637"/>
            <a:chExt cx="351190" cy="780278"/>
          </a:xfrm>
          <a:solidFill>
            <a:srgbClr val="873624"/>
          </a:solidFill>
        </p:grpSpPr>
        <p:sp>
          <p:nvSpPr>
            <p:cNvPr id="71" name="Can 70"/>
            <p:cNvSpPr/>
            <p:nvPr/>
          </p:nvSpPr>
          <p:spPr bwMode="auto">
            <a:xfrm>
              <a:off x="3401218" y="5226497"/>
              <a:ext cx="175595" cy="774418"/>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72" name="Can 71"/>
            <p:cNvSpPr/>
            <p:nvPr/>
          </p:nvSpPr>
          <p:spPr bwMode="auto">
            <a:xfrm>
              <a:off x="3576813" y="5220637"/>
              <a:ext cx="175595" cy="774418"/>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grpSp>
        <p:nvGrpSpPr>
          <p:cNvPr id="34" name="Group 33"/>
          <p:cNvGrpSpPr/>
          <p:nvPr/>
        </p:nvGrpSpPr>
        <p:grpSpPr>
          <a:xfrm>
            <a:off x="276252" y="1698809"/>
            <a:ext cx="2475482" cy="1499413"/>
            <a:chOff x="383371" y="2308404"/>
            <a:chExt cx="3761826" cy="1499413"/>
          </a:xfrm>
        </p:grpSpPr>
        <p:cxnSp>
          <p:nvCxnSpPr>
            <p:cNvPr id="3" name="Curved Connector 2"/>
            <p:cNvCxnSpPr/>
            <p:nvPr/>
          </p:nvCxnSpPr>
          <p:spPr bwMode="auto">
            <a:xfrm>
              <a:off x="1668676" y="3053294"/>
              <a:ext cx="1391859" cy="754523"/>
            </a:xfrm>
            <a:prstGeom prst="curvedConnector3">
              <a:avLst/>
            </a:prstGeom>
            <a:noFill/>
            <a:ln w="25400" cap="flat" cmpd="sng" algn="ctr">
              <a:solidFill>
                <a:schemeClr val="accent6">
                  <a:lumMod val="50000"/>
                </a:schemeClr>
              </a:solidFill>
              <a:prstDash val="dash"/>
              <a:round/>
              <a:headEnd type="none" w="med" len="med"/>
              <a:tailEnd type="none" w="med" len="med"/>
            </a:ln>
            <a:effectLst/>
          </p:spPr>
        </p:cxnSp>
        <p:cxnSp>
          <p:nvCxnSpPr>
            <p:cNvPr id="12" name="Curved Connector 11"/>
            <p:cNvCxnSpPr/>
            <p:nvPr/>
          </p:nvCxnSpPr>
          <p:spPr bwMode="auto">
            <a:xfrm flipV="1">
              <a:off x="3149628" y="2426585"/>
              <a:ext cx="995569" cy="1371600"/>
            </a:xfrm>
            <a:prstGeom prst="curvedConnector3">
              <a:avLst/>
            </a:prstGeom>
            <a:noFill/>
            <a:ln w="25400" cap="flat" cmpd="sng" algn="ctr">
              <a:solidFill>
                <a:schemeClr val="accent6">
                  <a:lumMod val="50000"/>
                </a:schemeClr>
              </a:solidFill>
              <a:prstDash val="dash"/>
              <a:round/>
              <a:headEnd type="none" w="med" len="med"/>
              <a:tailEnd type="none" w="med" len="med"/>
            </a:ln>
            <a:effectLst/>
          </p:spPr>
        </p:cxnSp>
        <p:cxnSp>
          <p:nvCxnSpPr>
            <p:cNvPr id="33" name="Curved Connector 32"/>
            <p:cNvCxnSpPr/>
            <p:nvPr/>
          </p:nvCxnSpPr>
          <p:spPr bwMode="auto">
            <a:xfrm>
              <a:off x="383371" y="2308404"/>
              <a:ext cx="1233119" cy="729357"/>
            </a:xfrm>
            <a:prstGeom prst="curvedConnector3">
              <a:avLst/>
            </a:prstGeom>
            <a:noFill/>
            <a:ln w="25400" cap="flat" cmpd="sng" algn="ctr">
              <a:solidFill>
                <a:schemeClr val="accent6">
                  <a:lumMod val="50000"/>
                </a:schemeClr>
              </a:solidFill>
              <a:prstDash val="dash"/>
              <a:round/>
              <a:headEnd type="none" w="med" len="med"/>
              <a:tailEnd type="none" w="med" len="med"/>
            </a:ln>
            <a:effectLst/>
          </p:spPr>
        </p:cxnSp>
      </p:grpSp>
      <p:grpSp>
        <p:nvGrpSpPr>
          <p:cNvPr id="14" name="Group 13"/>
          <p:cNvGrpSpPr>
            <a:grpSpLocks noChangeAspect="1"/>
          </p:cNvGrpSpPr>
          <p:nvPr/>
        </p:nvGrpSpPr>
        <p:grpSpPr>
          <a:xfrm>
            <a:off x="2169614" y="1759012"/>
            <a:ext cx="685800" cy="710240"/>
            <a:chOff x="859917" y="2178829"/>
            <a:chExt cx="1002768" cy="1038504"/>
          </a:xfrm>
        </p:grpSpPr>
        <p:sp>
          <p:nvSpPr>
            <p:cNvPr id="9" name="Can 8"/>
            <p:cNvSpPr/>
            <p:nvPr/>
          </p:nvSpPr>
          <p:spPr bwMode="auto">
            <a:xfrm>
              <a:off x="859917" y="2178829"/>
              <a:ext cx="1002768" cy="1038504"/>
            </a:xfrm>
            <a:prstGeom prst="can">
              <a:avLst>
                <a:gd name="adj" fmla="val 29084"/>
              </a:avLst>
            </a:prstGeom>
            <a:solidFill>
              <a:schemeClr val="bg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0" name="Oval 9"/>
            <p:cNvSpPr/>
            <p:nvPr/>
          </p:nvSpPr>
          <p:spPr bwMode="auto">
            <a:xfrm>
              <a:off x="859917" y="227639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6" name="Oval 15"/>
            <p:cNvSpPr/>
            <p:nvPr/>
          </p:nvSpPr>
          <p:spPr bwMode="auto">
            <a:xfrm>
              <a:off x="1018578" y="2228201"/>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7" name="Oval 16"/>
            <p:cNvSpPr/>
            <p:nvPr/>
          </p:nvSpPr>
          <p:spPr bwMode="auto">
            <a:xfrm>
              <a:off x="1018578" y="2324592"/>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8" name="Oval 17"/>
            <p:cNvSpPr/>
            <p:nvPr/>
          </p:nvSpPr>
          <p:spPr bwMode="auto">
            <a:xfrm>
              <a:off x="1185706" y="218000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9" name="Oval 18"/>
            <p:cNvSpPr/>
            <p:nvPr/>
          </p:nvSpPr>
          <p:spPr bwMode="auto">
            <a:xfrm>
              <a:off x="1185706" y="228225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0" name="Oval 19"/>
            <p:cNvSpPr/>
            <p:nvPr/>
          </p:nvSpPr>
          <p:spPr bwMode="auto">
            <a:xfrm>
              <a:off x="1185706" y="237278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1" name="Oval 20"/>
            <p:cNvSpPr/>
            <p:nvPr/>
          </p:nvSpPr>
          <p:spPr bwMode="auto">
            <a:xfrm>
              <a:off x="1361301" y="218586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2" name="Oval 21"/>
            <p:cNvSpPr/>
            <p:nvPr/>
          </p:nvSpPr>
          <p:spPr bwMode="auto">
            <a:xfrm>
              <a:off x="1361301" y="227639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3" name="Oval 22"/>
            <p:cNvSpPr/>
            <p:nvPr/>
          </p:nvSpPr>
          <p:spPr bwMode="auto">
            <a:xfrm>
              <a:off x="1361301" y="2372788"/>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4" name="Oval 23"/>
            <p:cNvSpPr/>
            <p:nvPr/>
          </p:nvSpPr>
          <p:spPr bwMode="auto">
            <a:xfrm>
              <a:off x="1528429" y="2228200"/>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5" name="Oval 24"/>
            <p:cNvSpPr/>
            <p:nvPr/>
          </p:nvSpPr>
          <p:spPr bwMode="auto">
            <a:xfrm>
              <a:off x="1528429" y="2330452"/>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6" name="Oval 25"/>
            <p:cNvSpPr/>
            <p:nvPr/>
          </p:nvSpPr>
          <p:spPr bwMode="auto">
            <a:xfrm>
              <a:off x="1687090" y="2276395"/>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grpSp>
        <p:nvGrpSpPr>
          <p:cNvPr id="40" name="Group 39"/>
          <p:cNvGrpSpPr>
            <a:grpSpLocks noChangeAspect="1"/>
          </p:cNvGrpSpPr>
          <p:nvPr/>
        </p:nvGrpSpPr>
        <p:grpSpPr>
          <a:xfrm>
            <a:off x="3440877" y="1687372"/>
            <a:ext cx="685800" cy="710240"/>
            <a:chOff x="859917" y="2178829"/>
            <a:chExt cx="1002768" cy="1038504"/>
          </a:xfrm>
        </p:grpSpPr>
        <p:sp>
          <p:nvSpPr>
            <p:cNvPr id="41" name="Can 40"/>
            <p:cNvSpPr/>
            <p:nvPr/>
          </p:nvSpPr>
          <p:spPr bwMode="auto">
            <a:xfrm>
              <a:off x="859917" y="2178829"/>
              <a:ext cx="1002768" cy="1038504"/>
            </a:xfrm>
            <a:prstGeom prst="can">
              <a:avLst>
                <a:gd name="adj" fmla="val 29084"/>
              </a:avLst>
            </a:prstGeom>
            <a:solidFill>
              <a:schemeClr val="bg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42" name="Oval 41"/>
            <p:cNvSpPr/>
            <p:nvPr/>
          </p:nvSpPr>
          <p:spPr bwMode="auto">
            <a:xfrm>
              <a:off x="859917" y="227639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43" name="Oval 42"/>
            <p:cNvSpPr/>
            <p:nvPr/>
          </p:nvSpPr>
          <p:spPr bwMode="auto">
            <a:xfrm>
              <a:off x="1018578" y="2228201"/>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44" name="Oval 43"/>
            <p:cNvSpPr/>
            <p:nvPr/>
          </p:nvSpPr>
          <p:spPr bwMode="auto">
            <a:xfrm>
              <a:off x="1018578" y="2324592"/>
              <a:ext cx="175595" cy="96391"/>
            </a:xfrm>
            <a:prstGeom prst="ellips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45" name="Oval 44"/>
            <p:cNvSpPr/>
            <p:nvPr/>
          </p:nvSpPr>
          <p:spPr bwMode="auto">
            <a:xfrm>
              <a:off x="1185706" y="218000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46" name="Oval 45"/>
            <p:cNvSpPr/>
            <p:nvPr/>
          </p:nvSpPr>
          <p:spPr bwMode="auto">
            <a:xfrm>
              <a:off x="1185706" y="2282257"/>
              <a:ext cx="175595" cy="96391"/>
            </a:xfrm>
            <a:prstGeom prst="ellips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47" name="Oval 46"/>
            <p:cNvSpPr/>
            <p:nvPr/>
          </p:nvSpPr>
          <p:spPr bwMode="auto">
            <a:xfrm>
              <a:off x="1185706" y="237278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48" name="Oval 47"/>
            <p:cNvSpPr/>
            <p:nvPr/>
          </p:nvSpPr>
          <p:spPr bwMode="auto">
            <a:xfrm>
              <a:off x="1361301" y="2185866"/>
              <a:ext cx="175595" cy="96391"/>
            </a:xfrm>
            <a:prstGeom prst="ellips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49" name="Oval 48"/>
            <p:cNvSpPr/>
            <p:nvPr/>
          </p:nvSpPr>
          <p:spPr bwMode="auto">
            <a:xfrm>
              <a:off x="1361301" y="227639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50" name="Oval 49"/>
            <p:cNvSpPr/>
            <p:nvPr/>
          </p:nvSpPr>
          <p:spPr bwMode="auto">
            <a:xfrm>
              <a:off x="1361301" y="2372788"/>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51" name="Oval 50"/>
            <p:cNvSpPr/>
            <p:nvPr/>
          </p:nvSpPr>
          <p:spPr bwMode="auto">
            <a:xfrm>
              <a:off x="1528429" y="2228200"/>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52" name="Oval 51"/>
            <p:cNvSpPr/>
            <p:nvPr/>
          </p:nvSpPr>
          <p:spPr bwMode="auto">
            <a:xfrm>
              <a:off x="1528429" y="2330452"/>
              <a:ext cx="175595" cy="96391"/>
            </a:xfrm>
            <a:prstGeom prst="ellips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53" name="Oval 52"/>
            <p:cNvSpPr/>
            <p:nvPr/>
          </p:nvSpPr>
          <p:spPr bwMode="auto">
            <a:xfrm>
              <a:off x="1687090" y="2276395"/>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grpSp>
        <p:nvGrpSpPr>
          <p:cNvPr id="106" name="Group 105"/>
          <p:cNvGrpSpPr/>
          <p:nvPr/>
        </p:nvGrpSpPr>
        <p:grpSpPr>
          <a:xfrm>
            <a:off x="6394806" y="1698809"/>
            <a:ext cx="2475482" cy="1499413"/>
            <a:chOff x="383371" y="2308404"/>
            <a:chExt cx="3761826" cy="1499413"/>
          </a:xfrm>
        </p:grpSpPr>
        <p:cxnSp>
          <p:nvCxnSpPr>
            <p:cNvPr id="107" name="Curved Connector 106"/>
            <p:cNvCxnSpPr/>
            <p:nvPr/>
          </p:nvCxnSpPr>
          <p:spPr bwMode="auto">
            <a:xfrm>
              <a:off x="1668676" y="3053294"/>
              <a:ext cx="1391859" cy="754523"/>
            </a:xfrm>
            <a:prstGeom prst="curvedConnector3">
              <a:avLst/>
            </a:prstGeom>
            <a:noFill/>
            <a:ln w="25400" cap="flat" cmpd="sng" algn="ctr">
              <a:solidFill>
                <a:srgbClr val="5A6343"/>
              </a:solidFill>
              <a:prstDash val="dash"/>
              <a:round/>
              <a:headEnd type="none" w="med" len="med"/>
              <a:tailEnd type="none" w="med" len="med"/>
            </a:ln>
            <a:effectLst/>
          </p:spPr>
        </p:cxnSp>
        <p:cxnSp>
          <p:nvCxnSpPr>
            <p:cNvPr id="108" name="Curved Connector 107"/>
            <p:cNvCxnSpPr/>
            <p:nvPr/>
          </p:nvCxnSpPr>
          <p:spPr bwMode="auto">
            <a:xfrm flipV="1">
              <a:off x="3149628" y="2426585"/>
              <a:ext cx="995569" cy="1371600"/>
            </a:xfrm>
            <a:prstGeom prst="curvedConnector3">
              <a:avLst/>
            </a:prstGeom>
            <a:noFill/>
            <a:ln w="25400" cap="flat" cmpd="sng" algn="ctr">
              <a:solidFill>
                <a:srgbClr val="5A6343"/>
              </a:solidFill>
              <a:prstDash val="dash"/>
              <a:round/>
              <a:headEnd type="none" w="med" len="med"/>
              <a:tailEnd type="none" w="med" len="med"/>
            </a:ln>
            <a:effectLst/>
          </p:spPr>
        </p:cxnSp>
        <p:cxnSp>
          <p:nvCxnSpPr>
            <p:cNvPr id="109" name="Curved Connector 108"/>
            <p:cNvCxnSpPr/>
            <p:nvPr/>
          </p:nvCxnSpPr>
          <p:spPr bwMode="auto">
            <a:xfrm>
              <a:off x="383371" y="2308404"/>
              <a:ext cx="1233119" cy="729357"/>
            </a:xfrm>
            <a:prstGeom prst="curvedConnector3">
              <a:avLst/>
            </a:prstGeom>
            <a:noFill/>
            <a:ln w="25400" cap="flat" cmpd="sng" algn="ctr">
              <a:solidFill>
                <a:srgbClr val="5A6343"/>
              </a:solidFill>
              <a:prstDash val="dash"/>
              <a:round/>
              <a:headEnd type="none" w="med" len="med"/>
              <a:tailEnd type="none" w="med" len="med"/>
            </a:ln>
            <a:effectLst/>
          </p:spPr>
        </p:cxnSp>
      </p:grpSp>
      <p:cxnSp>
        <p:nvCxnSpPr>
          <p:cNvPr id="110" name="Straight Connector 109"/>
          <p:cNvCxnSpPr/>
          <p:nvPr/>
        </p:nvCxnSpPr>
        <p:spPr bwMode="auto">
          <a:xfrm>
            <a:off x="6150940" y="1079620"/>
            <a:ext cx="0" cy="2351597"/>
          </a:xfrm>
          <a:prstGeom prst="line">
            <a:avLst/>
          </a:prstGeom>
          <a:noFill/>
          <a:ln w="25400" cap="flat" cmpd="sng" algn="ctr">
            <a:solidFill>
              <a:schemeClr val="accent1"/>
            </a:solidFill>
            <a:prstDash val="solid"/>
            <a:round/>
            <a:headEnd type="none" w="med" len="med"/>
            <a:tailEnd type="none" w="med" len="med"/>
          </a:ln>
          <a:effectLst/>
        </p:spPr>
      </p:cxnSp>
      <p:grpSp>
        <p:nvGrpSpPr>
          <p:cNvPr id="133" name="Group 132"/>
          <p:cNvGrpSpPr>
            <a:grpSpLocks noChangeAspect="1"/>
          </p:cNvGrpSpPr>
          <p:nvPr/>
        </p:nvGrpSpPr>
        <p:grpSpPr>
          <a:xfrm>
            <a:off x="359917" y="3970174"/>
            <a:ext cx="685800" cy="710240"/>
            <a:chOff x="859917" y="2178829"/>
            <a:chExt cx="1002768" cy="1038504"/>
          </a:xfrm>
        </p:grpSpPr>
        <p:sp>
          <p:nvSpPr>
            <p:cNvPr id="134" name="Can 133"/>
            <p:cNvSpPr/>
            <p:nvPr/>
          </p:nvSpPr>
          <p:spPr bwMode="auto">
            <a:xfrm>
              <a:off x="859917" y="2178829"/>
              <a:ext cx="1002768" cy="1038504"/>
            </a:xfrm>
            <a:prstGeom prst="can">
              <a:avLst>
                <a:gd name="adj" fmla="val 29084"/>
              </a:avLst>
            </a:prstGeom>
            <a:solidFill>
              <a:schemeClr val="bg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35" name="Oval 134"/>
            <p:cNvSpPr/>
            <p:nvPr/>
          </p:nvSpPr>
          <p:spPr bwMode="auto">
            <a:xfrm>
              <a:off x="859917" y="227639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36" name="Oval 135"/>
            <p:cNvSpPr/>
            <p:nvPr/>
          </p:nvSpPr>
          <p:spPr bwMode="auto">
            <a:xfrm>
              <a:off x="1018578" y="2228201"/>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37" name="Oval 136"/>
            <p:cNvSpPr/>
            <p:nvPr/>
          </p:nvSpPr>
          <p:spPr bwMode="auto">
            <a:xfrm>
              <a:off x="1018578" y="2324592"/>
              <a:ext cx="175595" cy="96391"/>
            </a:xfrm>
            <a:prstGeom prst="ellips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38" name="Oval 137"/>
            <p:cNvSpPr/>
            <p:nvPr/>
          </p:nvSpPr>
          <p:spPr bwMode="auto">
            <a:xfrm>
              <a:off x="1185706" y="218000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39" name="Oval 138"/>
            <p:cNvSpPr/>
            <p:nvPr/>
          </p:nvSpPr>
          <p:spPr bwMode="auto">
            <a:xfrm>
              <a:off x="1185706" y="2282257"/>
              <a:ext cx="175595" cy="96391"/>
            </a:xfrm>
            <a:prstGeom prst="ellips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40" name="Oval 139"/>
            <p:cNvSpPr/>
            <p:nvPr/>
          </p:nvSpPr>
          <p:spPr bwMode="auto">
            <a:xfrm>
              <a:off x="1185706" y="237278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41" name="Oval 140"/>
            <p:cNvSpPr/>
            <p:nvPr/>
          </p:nvSpPr>
          <p:spPr bwMode="auto">
            <a:xfrm>
              <a:off x="1361301" y="2185866"/>
              <a:ext cx="175595" cy="96391"/>
            </a:xfrm>
            <a:prstGeom prst="ellips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42" name="Oval 141"/>
            <p:cNvSpPr/>
            <p:nvPr/>
          </p:nvSpPr>
          <p:spPr bwMode="auto">
            <a:xfrm>
              <a:off x="1361301" y="227639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43" name="Oval 142"/>
            <p:cNvSpPr/>
            <p:nvPr/>
          </p:nvSpPr>
          <p:spPr bwMode="auto">
            <a:xfrm>
              <a:off x="1361301" y="2372788"/>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44" name="Oval 143"/>
            <p:cNvSpPr/>
            <p:nvPr/>
          </p:nvSpPr>
          <p:spPr bwMode="auto">
            <a:xfrm>
              <a:off x="1528429" y="2228200"/>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45" name="Oval 144"/>
            <p:cNvSpPr/>
            <p:nvPr/>
          </p:nvSpPr>
          <p:spPr bwMode="auto">
            <a:xfrm>
              <a:off x="1528429" y="2330452"/>
              <a:ext cx="175595" cy="96391"/>
            </a:xfrm>
            <a:prstGeom prst="ellips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46" name="Oval 145"/>
            <p:cNvSpPr/>
            <p:nvPr/>
          </p:nvSpPr>
          <p:spPr bwMode="auto">
            <a:xfrm>
              <a:off x="1687090" y="2276395"/>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grpSp>
        <p:nvGrpSpPr>
          <p:cNvPr id="35" name="Group 34"/>
          <p:cNvGrpSpPr/>
          <p:nvPr/>
        </p:nvGrpSpPr>
        <p:grpSpPr>
          <a:xfrm>
            <a:off x="3471826" y="4022017"/>
            <a:ext cx="560471" cy="655220"/>
            <a:chOff x="3327020" y="4369721"/>
            <a:chExt cx="560471" cy="655220"/>
          </a:xfrm>
        </p:grpSpPr>
        <p:grpSp>
          <p:nvGrpSpPr>
            <p:cNvPr id="29" name="Group 28"/>
            <p:cNvGrpSpPr/>
            <p:nvPr/>
          </p:nvGrpSpPr>
          <p:grpSpPr>
            <a:xfrm>
              <a:off x="3327020" y="4369721"/>
              <a:ext cx="515603" cy="557784"/>
              <a:chOff x="4937679" y="4500274"/>
              <a:chExt cx="515603" cy="557784"/>
            </a:xfrm>
            <a:solidFill>
              <a:srgbClr val="873624"/>
            </a:solidFill>
          </p:grpSpPr>
          <p:sp>
            <p:nvSpPr>
              <p:cNvPr id="73" name="Can 72"/>
              <p:cNvSpPr>
                <a:spLocks noChangeAspect="1"/>
              </p:cNvSpPr>
              <p:nvPr/>
            </p:nvSpPr>
            <p:spPr bwMode="auto">
              <a:xfrm>
                <a:off x="4937679" y="4500274"/>
                <a:ext cx="126474" cy="557784"/>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74" name="Can 73"/>
              <p:cNvSpPr>
                <a:spLocks noChangeAspect="1"/>
              </p:cNvSpPr>
              <p:nvPr/>
            </p:nvSpPr>
            <p:spPr bwMode="auto">
              <a:xfrm>
                <a:off x="5065758" y="4500274"/>
                <a:ext cx="126474" cy="557784"/>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75" name="Can 74"/>
              <p:cNvSpPr>
                <a:spLocks noChangeAspect="1"/>
              </p:cNvSpPr>
              <p:nvPr/>
            </p:nvSpPr>
            <p:spPr bwMode="auto">
              <a:xfrm>
                <a:off x="5197063" y="4500274"/>
                <a:ext cx="126474" cy="557784"/>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76" name="Can 75"/>
              <p:cNvSpPr>
                <a:spLocks noChangeAspect="1"/>
              </p:cNvSpPr>
              <p:nvPr/>
            </p:nvSpPr>
            <p:spPr bwMode="auto">
              <a:xfrm>
                <a:off x="5326808" y="4500274"/>
                <a:ext cx="126474" cy="557784"/>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sp>
          <p:nvSpPr>
            <p:cNvPr id="147" name="Can 146"/>
            <p:cNvSpPr>
              <a:spLocks noChangeAspect="1"/>
            </p:cNvSpPr>
            <p:nvPr/>
          </p:nvSpPr>
          <p:spPr bwMode="auto">
            <a:xfrm>
              <a:off x="3371888" y="4467157"/>
              <a:ext cx="126474" cy="557784"/>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48" name="Can 147"/>
            <p:cNvSpPr>
              <a:spLocks noChangeAspect="1"/>
            </p:cNvSpPr>
            <p:nvPr/>
          </p:nvSpPr>
          <p:spPr bwMode="auto">
            <a:xfrm>
              <a:off x="3499967" y="4467157"/>
              <a:ext cx="126474" cy="557784"/>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49" name="Can 148"/>
            <p:cNvSpPr>
              <a:spLocks noChangeAspect="1"/>
            </p:cNvSpPr>
            <p:nvPr/>
          </p:nvSpPr>
          <p:spPr bwMode="auto">
            <a:xfrm>
              <a:off x="3631272" y="4467157"/>
              <a:ext cx="126474" cy="557784"/>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50" name="Can 149"/>
            <p:cNvSpPr>
              <a:spLocks noChangeAspect="1"/>
            </p:cNvSpPr>
            <p:nvPr/>
          </p:nvSpPr>
          <p:spPr bwMode="auto">
            <a:xfrm>
              <a:off x="3761017" y="4467157"/>
              <a:ext cx="126474" cy="557784"/>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grpSp>
        <p:nvGrpSpPr>
          <p:cNvPr id="151" name="Group 150"/>
          <p:cNvGrpSpPr/>
          <p:nvPr/>
        </p:nvGrpSpPr>
        <p:grpSpPr>
          <a:xfrm>
            <a:off x="5062517" y="5169871"/>
            <a:ext cx="251594" cy="552867"/>
            <a:chOff x="2329612" y="4737035"/>
            <a:chExt cx="352417" cy="774419"/>
          </a:xfrm>
          <a:solidFill>
            <a:srgbClr val="873624"/>
          </a:solidFill>
        </p:grpSpPr>
        <p:sp>
          <p:nvSpPr>
            <p:cNvPr id="152" name="Can 151"/>
            <p:cNvSpPr/>
            <p:nvPr/>
          </p:nvSpPr>
          <p:spPr bwMode="auto">
            <a:xfrm>
              <a:off x="2329612" y="4737035"/>
              <a:ext cx="175595" cy="774418"/>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53" name="Can 152"/>
            <p:cNvSpPr/>
            <p:nvPr/>
          </p:nvSpPr>
          <p:spPr bwMode="auto">
            <a:xfrm>
              <a:off x="2506434" y="4737036"/>
              <a:ext cx="175595" cy="774418"/>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grpSp>
        <p:nvGrpSpPr>
          <p:cNvPr id="154" name="Group 153"/>
          <p:cNvGrpSpPr>
            <a:grpSpLocks noChangeAspect="1"/>
          </p:cNvGrpSpPr>
          <p:nvPr/>
        </p:nvGrpSpPr>
        <p:grpSpPr>
          <a:xfrm>
            <a:off x="5513393" y="3981611"/>
            <a:ext cx="251049" cy="557784"/>
            <a:chOff x="3401218" y="5220637"/>
            <a:chExt cx="351190" cy="780278"/>
          </a:xfrm>
          <a:solidFill>
            <a:srgbClr val="873624"/>
          </a:solidFill>
        </p:grpSpPr>
        <p:sp>
          <p:nvSpPr>
            <p:cNvPr id="155" name="Can 154"/>
            <p:cNvSpPr/>
            <p:nvPr/>
          </p:nvSpPr>
          <p:spPr bwMode="auto">
            <a:xfrm>
              <a:off x="3401218" y="5226497"/>
              <a:ext cx="175595" cy="774418"/>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56" name="Can 155"/>
            <p:cNvSpPr/>
            <p:nvPr/>
          </p:nvSpPr>
          <p:spPr bwMode="auto">
            <a:xfrm>
              <a:off x="3576813" y="5220637"/>
              <a:ext cx="175595" cy="774418"/>
            </a:xfrm>
            <a:prstGeom prst="can">
              <a:avLst>
                <a:gd name="adj" fmla="val 52552"/>
              </a:avLst>
            </a:prstGeom>
            <a:grp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grpSp>
        <p:nvGrpSpPr>
          <p:cNvPr id="165" name="Group 164"/>
          <p:cNvGrpSpPr>
            <a:grpSpLocks noChangeAspect="1"/>
          </p:cNvGrpSpPr>
          <p:nvPr/>
        </p:nvGrpSpPr>
        <p:grpSpPr>
          <a:xfrm>
            <a:off x="8292681" y="1759012"/>
            <a:ext cx="685800" cy="710240"/>
            <a:chOff x="859917" y="2178829"/>
            <a:chExt cx="1002768" cy="1038504"/>
          </a:xfrm>
        </p:grpSpPr>
        <p:sp>
          <p:nvSpPr>
            <p:cNvPr id="166" name="Can 165"/>
            <p:cNvSpPr/>
            <p:nvPr/>
          </p:nvSpPr>
          <p:spPr bwMode="auto">
            <a:xfrm>
              <a:off x="859917" y="2178829"/>
              <a:ext cx="1002768" cy="1038504"/>
            </a:xfrm>
            <a:prstGeom prst="can">
              <a:avLst>
                <a:gd name="adj" fmla="val 29084"/>
              </a:avLst>
            </a:prstGeom>
            <a:solidFill>
              <a:schemeClr val="bg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67" name="Oval 166"/>
            <p:cNvSpPr/>
            <p:nvPr/>
          </p:nvSpPr>
          <p:spPr bwMode="auto">
            <a:xfrm>
              <a:off x="859917" y="227639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68" name="Oval 167"/>
            <p:cNvSpPr/>
            <p:nvPr/>
          </p:nvSpPr>
          <p:spPr bwMode="auto">
            <a:xfrm>
              <a:off x="1018578" y="2228201"/>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69" name="Oval 168"/>
            <p:cNvSpPr/>
            <p:nvPr/>
          </p:nvSpPr>
          <p:spPr bwMode="auto">
            <a:xfrm>
              <a:off x="1018578" y="2324592"/>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70" name="Oval 169"/>
            <p:cNvSpPr/>
            <p:nvPr/>
          </p:nvSpPr>
          <p:spPr bwMode="auto">
            <a:xfrm>
              <a:off x="1185706" y="218000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71" name="Oval 170"/>
            <p:cNvSpPr/>
            <p:nvPr/>
          </p:nvSpPr>
          <p:spPr bwMode="auto">
            <a:xfrm>
              <a:off x="1185706" y="228225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72" name="Oval 171"/>
            <p:cNvSpPr/>
            <p:nvPr/>
          </p:nvSpPr>
          <p:spPr bwMode="auto">
            <a:xfrm>
              <a:off x="1185706" y="237278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73" name="Oval 172"/>
            <p:cNvSpPr/>
            <p:nvPr/>
          </p:nvSpPr>
          <p:spPr bwMode="auto">
            <a:xfrm>
              <a:off x="1361301" y="218586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74" name="Oval 173"/>
            <p:cNvSpPr/>
            <p:nvPr/>
          </p:nvSpPr>
          <p:spPr bwMode="auto">
            <a:xfrm>
              <a:off x="1361301" y="227639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75" name="Oval 174"/>
            <p:cNvSpPr/>
            <p:nvPr/>
          </p:nvSpPr>
          <p:spPr bwMode="auto">
            <a:xfrm>
              <a:off x="1361301" y="2372788"/>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76" name="Oval 175"/>
            <p:cNvSpPr/>
            <p:nvPr/>
          </p:nvSpPr>
          <p:spPr bwMode="auto">
            <a:xfrm>
              <a:off x="1528429" y="2228200"/>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77" name="Oval 176"/>
            <p:cNvSpPr/>
            <p:nvPr/>
          </p:nvSpPr>
          <p:spPr bwMode="auto">
            <a:xfrm>
              <a:off x="1528429" y="2330452"/>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78" name="Oval 177"/>
            <p:cNvSpPr/>
            <p:nvPr/>
          </p:nvSpPr>
          <p:spPr bwMode="auto">
            <a:xfrm>
              <a:off x="1687090" y="2276395"/>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grpSp>
        <p:nvGrpSpPr>
          <p:cNvPr id="183" name="Group 182"/>
          <p:cNvGrpSpPr>
            <a:grpSpLocks noChangeAspect="1"/>
          </p:cNvGrpSpPr>
          <p:nvPr/>
        </p:nvGrpSpPr>
        <p:grpSpPr>
          <a:xfrm>
            <a:off x="6482984" y="1692185"/>
            <a:ext cx="685800" cy="710240"/>
            <a:chOff x="859917" y="2178829"/>
            <a:chExt cx="1002768" cy="1038504"/>
          </a:xfrm>
        </p:grpSpPr>
        <p:sp>
          <p:nvSpPr>
            <p:cNvPr id="184" name="Can 183"/>
            <p:cNvSpPr/>
            <p:nvPr/>
          </p:nvSpPr>
          <p:spPr bwMode="auto">
            <a:xfrm>
              <a:off x="859917" y="2178829"/>
              <a:ext cx="1002768" cy="1038504"/>
            </a:xfrm>
            <a:prstGeom prst="can">
              <a:avLst>
                <a:gd name="adj" fmla="val 29084"/>
              </a:avLst>
            </a:prstGeom>
            <a:solidFill>
              <a:schemeClr val="bg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85" name="Oval 184"/>
            <p:cNvSpPr/>
            <p:nvPr/>
          </p:nvSpPr>
          <p:spPr bwMode="auto">
            <a:xfrm>
              <a:off x="859917" y="227639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86" name="Oval 185"/>
            <p:cNvSpPr/>
            <p:nvPr/>
          </p:nvSpPr>
          <p:spPr bwMode="auto">
            <a:xfrm>
              <a:off x="1018578" y="2228201"/>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87" name="Oval 186"/>
            <p:cNvSpPr/>
            <p:nvPr/>
          </p:nvSpPr>
          <p:spPr bwMode="auto">
            <a:xfrm>
              <a:off x="1018578" y="2324592"/>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88" name="Oval 187"/>
            <p:cNvSpPr/>
            <p:nvPr/>
          </p:nvSpPr>
          <p:spPr bwMode="auto">
            <a:xfrm>
              <a:off x="1185706" y="218000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89" name="Oval 188"/>
            <p:cNvSpPr/>
            <p:nvPr/>
          </p:nvSpPr>
          <p:spPr bwMode="auto">
            <a:xfrm>
              <a:off x="1185706" y="228225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90" name="Oval 189"/>
            <p:cNvSpPr/>
            <p:nvPr/>
          </p:nvSpPr>
          <p:spPr bwMode="auto">
            <a:xfrm>
              <a:off x="1185706" y="2372787"/>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91" name="Oval 190"/>
            <p:cNvSpPr/>
            <p:nvPr/>
          </p:nvSpPr>
          <p:spPr bwMode="auto">
            <a:xfrm>
              <a:off x="1361301" y="218586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92" name="Oval 191"/>
            <p:cNvSpPr/>
            <p:nvPr/>
          </p:nvSpPr>
          <p:spPr bwMode="auto">
            <a:xfrm>
              <a:off x="1361301" y="2276396"/>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93" name="Oval 192"/>
            <p:cNvSpPr/>
            <p:nvPr/>
          </p:nvSpPr>
          <p:spPr bwMode="auto">
            <a:xfrm>
              <a:off x="1361301" y="2372788"/>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94" name="Oval 193"/>
            <p:cNvSpPr/>
            <p:nvPr/>
          </p:nvSpPr>
          <p:spPr bwMode="auto">
            <a:xfrm>
              <a:off x="1528429" y="2228200"/>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95" name="Oval 194"/>
            <p:cNvSpPr/>
            <p:nvPr/>
          </p:nvSpPr>
          <p:spPr bwMode="auto">
            <a:xfrm>
              <a:off x="1528429" y="2330452"/>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96" name="Oval 195"/>
            <p:cNvSpPr/>
            <p:nvPr/>
          </p:nvSpPr>
          <p:spPr bwMode="auto">
            <a:xfrm>
              <a:off x="1687090" y="2276395"/>
              <a:ext cx="175595" cy="96391"/>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grpSp>
        <p:nvGrpSpPr>
          <p:cNvPr id="197" name="Group 196"/>
          <p:cNvGrpSpPr/>
          <p:nvPr/>
        </p:nvGrpSpPr>
        <p:grpSpPr>
          <a:xfrm>
            <a:off x="6400758" y="3997237"/>
            <a:ext cx="2475482" cy="1499413"/>
            <a:chOff x="383371" y="2308404"/>
            <a:chExt cx="3761826" cy="1499413"/>
          </a:xfrm>
        </p:grpSpPr>
        <p:cxnSp>
          <p:nvCxnSpPr>
            <p:cNvPr id="198" name="Curved Connector 197"/>
            <p:cNvCxnSpPr/>
            <p:nvPr/>
          </p:nvCxnSpPr>
          <p:spPr bwMode="auto">
            <a:xfrm>
              <a:off x="1668676" y="3053294"/>
              <a:ext cx="1391859" cy="754523"/>
            </a:xfrm>
            <a:prstGeom prst="curvedConnector3">
              <a:avLst/>
            </a:prstGeom>
            <a:noFill/>
            <a:ln w="25400" cap="flat" cmpd="sng" algn="ctr">
              <a:solidFill>
                <a:srgbClr val="5A6343"/>
              </a:solidFill>
              <a:prstDash val="dash"/>
              <a:round/>
              <a:headEnd type="none" w="med" len="med"/>
              <a:tailEnd type="none" w="med" len="med"/>
            </a:ln>
            <a:effectLst/>
          </p:spPr>
        </p:cxnSp>
        <p:cxnSp>
          <p:nvCxnSpPr>
            <p:cNvPr id="199" name="Curved Connector 198"/>
            <p:cNvCxnSpPr/>
            <p:nvPr/>
          </p:nvCxnSpPr>
          <p:spPr bwMode="auto">
            <a:xfrm flipV="1">
              <a:off x="3149628" y="2426585"/>
              <a:ext cx="995569" cy="1371600"/>
            </a:xfrm>
            <a:prstGeom prst="curvedConnector3">
              <a:avLst/>
            </a:prstGeom>
            <a:noFill/>
            <a:ln w="25400" cap="flat" cmpd="sng" algn="ctr">
              <a:solidFill>
                <a:srgbClr val="5A6343"/>
              </a:solidFill>
              <a:prstDash val="dash"/>
              <a:round/>
              <a:headEnd type="none" w="med" len="med"/>
              <a:tailEnd type="none" w="med" len="med"/>
            </a:ln>
            <a:effectLst/>
          </p:spPr>
        </p:cxnSp>
        <p:cxnSp>
          <p:nvCxnSpPr>
            <p:cNvPr id="200" name="Curved Connector 199"/>
            <p:cNvCxnSpPr/>
            <p:nvPr/>
          </p:nvCxnSpPr>
          <p:spPr bwMode="auto">
            <a:xfrm>
              <a:off x="383371" y="2308404"/>
              <a:ext cx="1233119" cy="729357"/>
            </a:xfrm>
            <a:prstGeom prst="curvedConnector3">
              <a:avLst/>
            </a:prstGeom>
            <a:noFill/>
            <a:ln w="25400" cap="flat" cmpd="sng" algn="ctr">
              <a:solidFill>
                <a:srgbClr val="5A6343"/>
              </a:solidFill>
              <a:prstDash val="dash"/>
              <a:round/>
              <a:headEnd type="none" w="med" len="med"/>
              <a:tailEnd type="none" w="med" len="med"/>
            </a:ln>
            <a:effectLst/>
          </p:spPr>
        </p:cxnSp>
      </p:grpSp>
      <p:sp>
        <p:nvSpPr>
          <p:cNvPr id="201" name="Can 200"/>
          <p:cNvSpPr/>
          <p:nvPr/>
        </p:nvSpPr>
        <p:spPr bwMode="auto">
          <a:xfrm>
            <a:off x="6450561" y="3793428"/>
            <a:ext cx="125359" cy="552866"/>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02" name="Can 201"/>
          <p:cNvSpPr/>
          <p:nvPr/>
        </p:nvSpPr>
        <p:spPr bwMode="auto">
          <a:xfrm>
            <a:off x="6728320" y="4022017"/>
            <a:ext cx="125359" cy="552866"/>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03" name="Can 202"/>
          <p:cNvSpPr/>
          <p:nvPr/>
        </p:nvSpPr>
        <p:spPr bwMode="auto">
          <a:xfrm>
            <a:off x="6979089" y="4403981"/>
            <a:ext cx="125359" cy="552866"/>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04" name="Can 203"/>
          <p:cNvSpPr/>
          <p:nvPr/>
        </p:nvSpPr>
        <p:spPr bwMode="auto">
          <a:xfrm>
            <a:off x="7446604" y="4519580"/>
            <a:ext cx="125359" cy="552866"/>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05" name="Can 204"/>
          <p:cNvSpPr/>
          <p:nvPr/>
        </p:nvSpPr>
        <p:spPr bwMode="auto">
          <a:xfrm>
            <a:off x="7762210" y="5011144"/>
            <a:ext cx="125359" cy="552866"/>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06" name="Can 205"/>
          <p:cNvSpPr/>
          <p:nvPr/>
        </p:nvSpPr>
        <p:spPr bwMode="auto">
          <a:xfrm>
            <a:off x="8148737" y="5156863"/>
            <a:ext cx="125359" cy="552866"/>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07" name="Can 206"/>
          <p:cNvSpPr/>
          <p:nvPr/>
        </p:nvSpPr>
        <p:spPr bwMode="auto">
          <a:xfrm>
            <a:off x="8432165" y="4852416"/>
            <a:ext cx="125359" cy="552866"/>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08" name="Can 207"/>
          <p:cNvSpPr/>
          <p:nvPr/>
        </p:nvSpPr>
        <p:spPr bwMode="auto">
          <a:xfrm>
            <a:off x="8767007" y="3965985"/>
            <a:ext cx="125359" cy="552866"/>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38" name="TextBox 37"/>
          <p:cNvSpPr txBox="1"/>
          <p:nvPr/>
        </p:nvSpPr>
        <p:spPr>
          <a:xfrm>
            <a:off x="208107" y="1078582"/>
            <a:ext cx="1372492" cy="369332"/>
          </a:xfrm>
          <a:prstGeom prst="rect">
            <a:avLst/>
          </a:prstGeom>
          <a:noFill/>
        </p:spPr>
        <p:txBody>
          <a:bodyPr wrap="none" rtlCol="0">
            <a:spAutoFit/>
          </a:bodyPr>
          <a:lstStyle/>
          <a:p>
            <a:r>
              <a:rPr lang="en-US" dirty="0" smtClean="0"/>
              <a:t>1: Full Cache</a:t>
            </a:r>
            <a:endParaRPr lang="en-US" dirty="0"/>
          </a:p>
        </p:txBody>
      </p:sp>
      <p:sp>
        <p:nvSpPr>
          <p:cNvPr id="210" name="Can 209"/>
          <p:cNvSpPr/>
          <p:nvPr/>
        </p:nvSpPr>
        <p:spPr bwMode="auto">
          <a:xfrm>
            <a:off x="8531015" y="4222261"/>
            <a:ext cx="125359" cy="552866"/>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39" name="TextBox 38"/>
          <p:cNvSpPr txBox="1"/>
          <p:nvPr/>
        </p:nvSpPr>
        <p:spPr>
          <a:xfrm>
            <a:off x="3357212" y="1079620"/>
            <a:ext cx="2655528" cy="646331"/>
          </a:xfrm>
          <a:prstGeom prst="rect">
            <a:avLst/>
          </a:prstGeom>
          <a:noFill/>
        </p:spPr>
        <p:txBody>
          <a:bodyPr wrap="square" rtlCol="0">
            <a:spAutoFit/>
          </a:bodyPr>
          <a:lstStyle/>
          <a:p>
            <a:r>
              <a:rPr lang="en-US" dirty="0" smtClean="0"/>
              <a:t>2: Minimum Mission Success Cache</a:t>
            </a:r>
            <a:endParaRPr lang="en-US" dirty="0"/>
          </a:p>
        </p:txBody>
      </p:sp>
      <p:sp>
        <p:nvSpPr>
          <p:cNvPr id="212" name="TextBox 211"/>
          <p:cNvSpPr txBox="1"/>
          <p:nvPr/>
        </p:nvSpPr>
        <p:spPr>
          <a:xfrm>
            <a:off x="6552971" y="1042296"/>
            <a:ext cx="2369924" cy="646331"/>
          </a:xfrm>
          <a:prstGeom prst="rect">
            <a:avLst/>
          </a:prstGeom>
          <a:noFill/>
        </p:spPr>
        <p:txBody>
          <a:bodyPr wrap="square" rtlCol="0">
            <a:spAutoFit/>
          </a:bodyPr>
          <a:lstStyle/>
          <a:p>
            <a:r>
              <a:rPr lang="en-US" dirty="0" smtClean="0"/>
              <a:t>Segmented or Redundant Cache(s)</a:t>
            </a:r>
            <a:endParaRPr lang="en-US" dirty="0"/>
          </a:p>
        </p:txBody>
      </p:sp>
      <p:sp>
        <p:nvSpPr>
          <p:cNvPr id="213" name="TextBox 212"/>
          <p:cNvSpPr txBox="1"/>
          <p:nvPr/>
        </p:nvSpPr>
        <p:spPr>
          <a:xfrm>
            <a:off x="208107" y="3465249"/>
            <a:ext cx="1664238" cy="369332"/>
          </a:xfrm>
          <a:prstGeom prst="rect">
            <a:avLst/>
          </a:prstGeom>
          <a:noFill/>
        </p:spPr>
        <p:txBody>
          <a:bodyPr wrap="none" rtlCol="0">
            <a:spAutoFit/>
          </a:bodyPr>
          <a:lstStyle/>
          <a:p>
            <a:r>
              <a:rPr lang="en-US" dirty="0" smtClean="0"/>
              <a:t>3: Hybrid Cache</a:t>
            </a:r>
            <a:endParaRPr lang="en-US" dirty="0"/>
          </a:p>
        </p:txBody>
      </p:sp>
      <p:sp>
        <p:nvSpPr>
          <p:cNvPr id="214" name="TextBox 213"/>
          <p:cNvSpPr txBox="1"/>
          <p:nvPr/>
        </p:nvSpPr>
        <p:spPr>
          <a:xfrm>
            <a:off x="5236441" y="3465249"/>
            <a:ext cx="2000228" cy="369332"/>
          </a:xfrm>
          <a:prstGeom prst="rect">
            <a:avLst/>
          </a:prstGeom>
          <a:noFill/>
        </p:spPr>
        <p:txBody>
          <a:bodyPr wrap="none" rtlCol="0">
            <a:spAutoFit/>
          </a:bodyPr>
          <a:lstStyle/>
          <a:p>
            <a:r>
              <a:rPr lang="en-US" dirty="0" smtClean="0"/>
              <a:t>4: Adaptable Cache</a:t>
            </a:r>
            <a:endParaRPr lang="en-US" dirty="0"/>
          </a:p>
        </p:txBody>
      </p:sp>
      <p:sp>
        <p:nvSpPr>
          <p:cNvPr id="180" name="Can 179"/>
          <p:cNvSpPr/>
          <p:nvPr/>
        </p:nvSpPr>
        <p:spPr bwMode="auto">
          <a:xfrm>
            <a:off x="4937158" y="5169998"/>
            <a:ext cx="125359" cy="552866"/>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181" name="Can 180"/>
          <p:cNvSpPr/>
          <p:nvPr/>
        </p:nvSpPr>
        <p:spPr bwMode="auto">
          <a:xfrm>
            <a:off x="1859586" y="5154245"/>
            <a:ext cx="125359" cy="552866"/>
          </a:xfrm>
          <a:prstGeom prst="can">
            <a:avLst>
              <a:gd name="adj" fmla="val 52552"/>
            </a:avLst>
          </a:prstGeom>
          <a:solidFill>
            <a:srgbClr val="873624"/>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2" name="TextBox 1"/>
          <p:cNvSpPr txBox="1"/>
          <p:nvPr/>
        </p:nvSpPr>
        <p:spPr>
          <a:xfrm>
            <a:off x="208604" y="3003180"/>
            <a:ext cx="2646810" cy="307777"/>
          </a:xfrm>
          <a:prstGeom prst="rect">
            <a:avLst/>
          </a:prstGeom>
          <a:solidFill>
            <a:srgbClr val="FFFFCC"/>
          </a:solidFill>
          <a:ln>
            <a:solidFill>
              <a:schemeClr val="tx1"/>
            </a:solidFill>
          </a:ln>
        </p:spPr>
        <p:txBody>
          <a:bodyPr wrap="square" rtlCol="0">
            <a:spAutoFit/>
          </a:bodyPr>
          <a:lstStyle/>
          <a:p>
            <a:r>
              <a:rPr lang="en-US" sz="1400" i="1" dirty="0" smtClean="0"/>
              <a:t>Full container, 31 samples</a:t>
            </a:r>
            <a:endParaRPr lang="en-US" sz="1400" i="1" dirty="0"/>
          </a:p>
        </p:txBody>
      </p:sp>
      <p:sp>
        <p:nvSpPr>
          <p:cNvPr id="216" name="TextBox 215"/>
          <p:cNvSpPr txBox="1"/>
          <p:nvPr/>
        </p:nvSpPr>
        <p:spPr>
          <a:xfrm>
            <a:off x="6421613" y="3003180"/>
            <a:ext cx="2351926" cy="307777"/>
          </a:xfrm>
          <a:prstGeom prst="rect">
            <a:avLst/>
          </a:prstGeom>
          <a:noFill/>
        </p:spPr>
        <p:txBody>
          <a:bodyPr wrap="none" rtlCol="0">
            <a:spAutoFit/>
          </a:bodyPr>
          <a:lstStyle/>
          <a:p>
            <a:r>
              <a:rPr lang="en-US" sz="1400" dirty="0" smtClean="0"/>
              <a:t>Six word descriptor goes here</a:t>
            </a:r>
            <a:endParaRPr lang="en-US" sz="1400" dirty="0"/>
          </a:p>
        </p:txBody>
      </p:sp>
      <p:sp>
        <p:nvSpPr>
          <p:cNvPr id="217" name="TextBox 216"/>
          <p:cNvSpPr txBox="1"/>
          <p:nvPr/>
        </p:nvSpPr>
        <p:spPr>
          <a:xfrm>
            <a:off x="6414329" y="5622502"/>
            <a:ext cx="2351926" cy="307777"/>
          </a:xfrm>
          <a:prstGeom prst="rect">
            <a:avLst/>
          </a:prstGeom>
          <a:noFill/>
        </p:spPr>
        <p:txBody>
          <a:bodyPr wrap="none" rtlCol="0">
            <a:spAutoFit/>
          </a:bodyPr>
          <a:lstStyle/>
          <a:p>
            <a:r>
              <a:rPr lang="en-US" sz="1400" dirty="0" smtClean="0"/>
              <a:t>Six word descriptor goes here</a:t>
            </a:r>
            <a:endParaRPr lang="en-US" sz="1400" dirty="0"/>
          </a:p>
        </p:txBody>
      </p:sp>
      <p:sp>
        <p:nvSpPr>
          <p:cNvPr id="218" name="TextBox 217"/>
          <p:cNvSpPr txBox="1"/>
          <p:nvPr/>
        </p:nvSpPr>
        <p:spPr>
          <a:xfrm>
            <a:off x="3253613" y="3006284"/>
            <a:ext cx="2731133" cy="307777"/>
          </a:xfrm>
          <a:prstGeom prst="rect">
            <a:avLst/>
          </a:prstGeom>
          <a:solidFill>
            <a:srgbClr val="FFFFCC"/>
          </a:solidFill>
          <a:ln>
            <a:solidFill>
              <a:schemeClr val="tx1"/>
            </a:solidFill>
          </a:ln>
        </p:spPr>
        <p:txBody>
          <a:bodyPr wrap="square" rtlCol="0">
            <a:spAutoFit/>
          </a:bodyPr>
          <a:lstStyle/>
          <a:p>
            <a:r>
              <a:rPr lang="en-US" sz="1400" i="1" dirty="0" smtClean="0"/>
              <a:t>Partly full container, ~20 samples</a:t>
            </a:r>
            <a:endParaRPr lang="en-US" sz="1400" i="1" dirty="0"/>
          </a:p>
        </p:txBody>
      </p:sp>
      <p:sp>
        <p:nvSpPr>
          <p:cNvPr id="219" name="TextBox 218"/>
          <p:cNvSpPr txBox="1"/>
          <p:nvPr/>
        </p:nvSpPr>
        <p:spPr>
          <a:xfrm>
            <a:off x="6354610" y="3009388"/>
            <a:ext cx="2646810" cy="307777"/>
          </a:xfrm>
          <a:prstGeom prst="rect">
            <a:avLst/>
          </a:prstGeom>
          <a:solidFill>
            <a:srgbClr val="FFFFCC"/>
          </a:solidFill>
          <a:ln>
            <a:solidFill>
              <a:schemeClr val="tx1"/>
            </a:solidFill>
          </a:ln>
        </p:spPr>
        <p:txBody>
          <a:bodyPr wrap="square" rtlCol="0">
            <a:spAutoFit/>
          </a:bodyPr>
          <a:lstStyle/>
          <a:p>
            <a:r>
              <a:rPr lang="en-US" sz="1400" i="1" dirty="0" smtClean="0"/>
              <a:t>Redundant caches (from DS)</a:t>
            </a:r>
            <a:endParaRPr lang="en-US" sz="1400" i="1" dirty="0"/>
          </a:p>
        </p:txBody>
      </p:sp>
      <p:sp>
        <p:nvSpPr>
          <p:cNvPr id="220" name="TextBox 219"/>
          <p:cNvSpPr txBox="1"/>
          <p:nvPr/>
        </p:nvSpPr>
        <p:spPr>
          <a:xfrm>
            <a:off x="162986" y="5693612"/>
            <a:ext cx="2704863" cy="307777"/>
          </a:xfrm>
          <a:prstGeom prst="rect">
            <a:avLst/>
          </a:prstGeom>
          <a:solidFill>
            <a:srgbClr val="FFFFCC"/>
          </a:solidFill>
          <a:ln>
            <a:solidFill>
              <a:schemeClr val="tx1"/>
            </a:solidFill>
          </a:ln>
        </p:spPr>
        <p:txBody>
          <a:bodyPr wrap="square" rtlCol="0">
            <a:spAutoFit/>
          </a:bodyPr>
          <a:lstStyle/>
          <a:p>
            <a:r>
              <a:rPr lang="en-US" sz="1400" i="1" dirty="0" smtClean="0"/>
              <a:t>Small container + groups of singles</a:t>
            </a:r>
            <a:endParaRPr lang="en-US" sz="1400" i="1" dirty="0"/>
          </a:p>
        </p:txBody>
      </p:sp>
      <p:sp>
        <p:nvSpPr>
          <p:cNvPr id="221" name="TextBox 220"/>
          <p:cNvSpPr txBox="1"/>
          <p:nvPr/>
        </p:nvSpPr>
        <p:spPr>
          <a:xfrm>
            <a:off x="3266048" y="5696716"/>
            <a:ext cx="2731133" cy="307777"/>
          </a:xfrm>
          <a:prstGeom prst="rect">
            <a:avLst/>
          </a:prstGeom>
          <a:solidFill>
            <a:srgbClr val="FFFFCC"/>
          </a:solidFill>
          <a:ln>
            <a:solidFill>
              <a:schemeClr val="tx1"/>
            </a:solidFill>
          </a:ln>
        </p:spPr>
        <p:txBody>
          <a:bodyPr wrap="square" rtlCol="0">
            <a:spAutoFit/>
          </a:bodyPr>
          <a:lstStyle/>
          <a:p>
            <a:r>
              <a:rPr lang="en-US" sz="1400" i="1" dirty="0" smtClean="0"/>
              <a:t>Groups </a:t>
            </a:r>
            <a:r>
              <a:rPr lang="en-US" sz="1400" i="1" dirty="0"/>
              <a:t>of singles</a:t>
            </a:r>
          </a:p>
        </p:txBody>
      </p:sp>
      <p:sp>
        <p:nvSpPr>
          <p:cNvPr id="222" name="TextBox 221"/>
          <p:cNvSpPr txBox="1"/>
          <p:nvPr/>
        </p:nvSpPr>
        <p:spPr>
          <a:xfrm>
            <a:off x="6367045" y="5699820"/>
            <a:ext cx="2646810" cy="307777"/>
          </a:xfrm>
          <a:prstGeom prst="rect">
            <a:avLst/>
          </a:prstGeom>
          <a:solidFill>
            <a:srgbClr val="FFFFCC"/>
          </a:solidFill>
          <a:ln>
            <a:solidFill>
              <a:schemeClr val="tx1"/>
            </a:solidFill>
          </a:ln>
        </p:spPr>
        <p:txBody>
          <a:bodyPr wrap="square" rtlCol="0">
            <a:spAutoFit/>
          </a:bodyPr>
          <a:lstStyle/>
          <a:p>
            <a:r>
              <a:rPr lang="en-US" sz="1400" i="1" dirty="0" smtClean="0"/>
              <a:t>Isolated single samples</a:t>
            </a:r>
            <a:endParaRPr lang="en-US" sz="1400" i="1" dirty="0"/>
          </a:p>
        </p:txBody>
      </p:sp>
      <p:sp>
        <p:nvSpPr>
          <p:cNvPr id="4" name="TextBox 3"/>
          <p:cNvSpPr txBox="1"/>
          <p:nvPr/>
        </p:nvSpPr>
        <p:spPr>
          <a:xfrm rot="19860000">
            <a:off x="5984022" y="1289270"/>
            <a:ext cx="3028106" cy="2123658"/>
          </a:xfrm>
          <a:prstGeom prst="rect">
            <a:avLst/>
          </a:prstGeom>
          <a:noFill/>
        </p:spPr>
        <p:txBody>
          <a:bodyPr wrap="square" rtlCol="0">
            <a:spAutoFit/>
          </a:bodyPr>
          <a:lstStyle/>
          <a:p>
            <a:pPr algn="ctr"/>
            <a:r>
              <a:rPr lang="en-US" sz="6600" dirty="0" smtClean="0">
                <a:solidFill>
                  <a:schemeClr val="accent6">
                    <a:lumMod val="75000"/>
                  </a:schemeClr>
                </a:solidFill>
              </a:rPr>
              <a:t>NOT VIABLE</a:t>
            </a:r>
            <a:endParaRPr lang="en-US" sz="6600" dirty="0">
              <a:solidFill>
                <a:schemeClr val="accent6">
                  <a:lumMod val="75000"/>
                </a:schemeClr>
              </a:solidFill>
            </a:endParaRPr>
          </a:p>
        </p:txBody>
      </p:sp>
      <p:sp>
        <p:nvSpPr>
          <p:cNvPr id="162" name="TextBox 161"/>
          <p:cNvSpPr txBox="1"/>
          <p:nvPr/>
        </p:nvSpPr>
        <p:spPr>
          <a:xfrm>
            <a:off x="4676081" y="4064812"/>
            <a:ext cx="465192" cy="646331"/>
          </a:xfrm>
          <a:prstGeom prst="rect">
            <a:avLst/>
          </a:prstGeom>
          <a:noFill/>
        </p:spPr>
        <p:txBody>
          <a:bodyPr wrap="none" rtlCol="0">
            <a:spAutoFit/>
          </a:bodyPr>
          <a:lstStyle/>
          <a:p>
            <a:r>
              <a:rPr lang="en-US" sz="3600" b="1" dirty="0" smtClean="0"/>
              <a:t>A</a:t>
            </a:r>
            <a:endParaRPr lang="en-US" sz="3600" b="1" dirty="0"/>
          </a:p>
        </p:txBody>
      </p:sp>
      <p:sp>
        <p:nvSpPr>
          <p:cNvPr id="179" name="TextBox 178"/>
          <p:cNvSpPr txBox="1"/>
          <p:nvPr/>
        </p:nvSpPr>
        <p:spPr>
          <a:xfrm>
            <a:off x="7751250" y="4043948"/>
            <a:ext cx="442750" cy="646331"/>
          </a:xfrm>
          <a:prstGeom prst="rect">
            <a:avLst/>
          </a:prstGeom>
          <a:noFill/>
        </p:spPr>
        <p:txBody>
          <a:bodyPr wrap="none" rtlCol="0">
            <a:spAutoFit/>
          </a:bodyPr>
          <a:lstStyle/>
          <a:p>
            <a:r>
              <a:rPr lang="en-US" sz="3600" b="1" dirty="0" smtClean="0"/>
              <a:t>B</a:t>
            </a:r>
            <a:endParaRPr lang="en-US" sz="3600" b="1" dirty="0"/>
          </a:p>
        </p:txBody>
      </p:sp>
      <p:sp>
        <p:nvSpPr>
          <p:cNvPr id="182" name="Footer Placeholder 3"/>
          <p:cNvSpPr>
            <a:spLocks noGrp="1"/>
          </p:cNvSpPr>
          <p:nvPr>
            <p:ph type="ftr" sz="quarter" idx="11"/>
          </p:nvPr>
        </p:nvSpPr>
        <p:spPr>
          <a:xfrm>
            <a:off x="1382564" y="6510338"/>
            <a:ext cx="6902698" cy="287337"/>
          </a:xfrm>
        </p:spPr>
        <p:txBody>
          <a:bodyPr/>
          <a:lstStyle/>
          <a:p>
            <a:pPr>
              <a:defRPr/>
            </a:pPr>
            <a:r>
              <a:rPr lang="en-US" dirty="0"/>
              <a:t>Pre-decisional; for discussion purposes only. </a:t>
            </a:r>
            <a:endParaRPr lang="en-US" sz="800" dirty="0"/>
          </a:p>
        </p:txBody>
      </p:sp>
      <p:sp>
        <p:nvSpPr>
          <p:cNvPr id="6" name="TextBox 5"/>
          <p:cNvSpPr txBox="1"/>
          <p:nvPr/>
        </p:nvSpPr>
        <p:spPr>
          <a:xfrm>
            <a:off x="2517634" y="226709"/>
            <a:ext cx="4918384" cy="461665"/>
          </a:xfrm>
          <a:prstGeom prst="rect">
            <a:avLst/>
          </a:prstGeom>
          <a:noFill/>
        </p:spPr>
        <p:txBody>
          <a:bodyPr wrap="none" rtlCol="0">
            <a:spAutoFit/>
          </a:bodyPr>
          <a:lstStyle/>
          <a:p>
            <a:r>
              <a:rPr lang="en-US" sz="2400" dirty="0" smtClean="0"/>
              <a:t>Possible Mars 2020 Caching Scenarios</a:t>
            </a:r>
            <a:endParaRPr lang="en-US" sz="2400" dirty="0"/>
          </a:p>
        </p:txBody>
      </p:sp>
    </p:spTree>
    <p:extLst>
      <p:ext uri="{BB962C8B-B14F-4D97-AF65-F5344CB8AC3E}">
        <p14:creationId xmlns:p14="http://schemas.microsoft.com/office/powerpoint/2010/main" val="24853038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1" name="Rectangle 50"/>
          <p:cNvSpPr/>
          <p:nvPr/>
        </p:nvSpPr>
        <p:spPr bwMode="auto">
          <a:xfrm>
            <a:off x="610424" y="1138314"/>
            <a:ext cx="8230499" cy="2287103"/>
          </a:xfrm>
          <a:prstGeom prst="rect">
            <a:avLst/>
          </a:prstGeom>
          <a:solidFill>
            <a:schemeClr val="accent5">
              <a:alpha val="40000"/>
            </a:schemeClr>
          </a:solidFill>
          <a:ln w="9525" cap="flat" cmpd="sng" algn="ctr">
            <a:no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tx1"/>
                </a:solidFill>
                <a:effectLst/>
                <a:latin typeface="Arial Narrow" pitchFamily="34" charset="0"/>
              </a:rPr>
              <a:t>Risk level where operations</a:t>
            </a:r>
          </a:p>
          <a:p>
            <a:pPr marL="0" marR="0" indent="0"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tx1"/>
                </a:solidFill>
                <a:effectLst/>
                <a:latin typeface="Arial Narrow" pitchFamily="34" charset="0"/>
              </a:rPr>
              <a:t>start to be affected</a:t>
            </a:r>
          </a:p>
        </p:txBody>
      </p:sp>
      <p:sp>
        <p:nvSpPr>
          <p:cNvPr id="5" name="Slide Number Placeholder 4"/>
          <p:cNvSpPr>
            <a:spLocks noGrp="1"/>
          </p:cNvSpPr>
          <p:nvPr>
            <p:ph type="sldNum" sz="quarter" idx="12"/>
          </p:nvPr>
        </p:nvSpPr>
        <p:spPr/>
        <p:txBody>
          <a:bodyPr/>
          <a:lstStyle/>
          <a:p>
            <a:pPr>
              <a:defRPr/>
            </a:pPr>
            <a:fld id="{0B0D5911-593C-4B7A-998F-6DBC76EF3BD7}" type="slidenum">
              <a:rPr lang="en-US" smtClean="0">
                <a:solidFill>
                  <a:prstClr val="black">
                    <a:tint val="75000"/>
                  </a:prstClr>
                </a:solidFill>
              </a:rPr>
              <a:pPr>
                <a:defRPr/>
              </a:pPr>
              <a:t>17</a:t>
            </a:fld>
            <a:endParaRPr lang="en-US" dirty="0">
              <a:solidFill>
                <a:prstClr val="black">
                  <a:tint val="75000"/>
                </a:prstClr>
              </a:solidFill>
            </a:endParaRPr>
          </a:p>
        </p:txBody>
      </p:sp>
      <p:sp>
        <p:nvSpPr>
          <p:cNvPr id="11" name="Rectangle 10"/>
          <p:cNvSpPr>
            <a:spLocks/>
          </p:cNvSpPr>
          <p:nvPr/>
        </p:nvSpPr>
        <p:spPr bwMode="auto">
          <a:xfrm>
            <a:off x="490744" y="5333536"/>
            <a:ext cx="8230499" cy="369757"/>
          </a:xfrm>
          <a:prstGeom prst="rect">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algn="ctr" defTabSz="914400" eaLnBrk="0" fontAlgn="base" hangingPunct="0">
              <a:spcBef>
                <a:spcPct val="0"/>
              </a:spcBef>
              <a:spcAft>
                <a:spcPct val="0"/>
              </a:spcAft>
            </a:pPr>
            <a:r>
              <a:rPr lang="en-US" sz="2000" dirty="0">
                <a:solidFill>
                  <a:schemeClr val="bg1"/>
                </a:solidFill>
              </a:rPr>
              <a:t>mission progression </a:t>
            </a:r>
            <a:r>
              <a:rPr lang="en-US" sz="2000" dirty="0" smtClean="0">
                <a:solidFill>
                  <a:schemeClr val="bg1"/>
                </a:solidFill>
              </a:rPr>
              <a:t>≈ science value of sample collection</a:t>
            </a:r>
            <a:endParaRPr kumimoji="0" lang="en-US" sz="2000" b="0" i="0" u="none" strike="noStrike" cap="none" normalizeH="0" baseline="0" dirty="0" smtClean="0">
              <a:ln>
                <a:noFill/>
              </a:ln>
              <a:solidFill>
                <a:schemeClr val="bg1"/>
              </a:solidFill>
              <a:effectLst/>
              <a:latin typeface="Arial Narrow" pitchFamily="34" charset="0"/>
            </a:endParaRPr>
          </a:p>
        </p:txBody>
      </p:sp>
      <p:cxnSp>
        <p:nvCxnSpPr>
          <p:cNvPr id="13" name="Straight Connector 12"/>
          <p:cNvCxnSpPr>
            <a:cxnSpLocks/>
          </p:cNvCxnSpPr>
          <p:nvPr/>
        </p:nvCxnSpPr>
        <p:spPr bwMode="auto">
          <a:xfrm flipV="1">
            <a:off x="490744" y="3425417"/>
            <a:ext cx="2743200" cy="1828800"/>
          </a:xfrm>
          <a:prstGeom prst="line">
            <a:avLst/>
          </a:prstGeom>
          <a:noFill/>
          <a:ln w="25400" cap="flat" cmpd="sng" algn="ctr">
            <a:solidFill>
              <a:schemeClr val="accent1"/>
            </a:solidFill>
            <a:prstDash val="solid"/>
            <a:round/>
            <a:headEnd type="none" w="med" len="med"/>
            <a:tailEnd type="none" w="med" len="med"/>
          </a:ln>
          <a:effectLst/>
        </p:spPr>
      </p:cxnSp>
      <p:sp>
        <p:nvSpPr>
          <p:cNvPr id="17" name="Oval 16"/>
          <p:cNvSpPr/>
          <p:nvPr/>
        </p:nvSpPr>
        <p:spPr bwMode="auto">
          <a:xfrm>
            <a:off x="3163013" y="3360680"/>
            <a:ext cx="137152" cy="137154"/>
          </a:xfrm>
          <a:prstGeom prst="ellipse">
            <a:avLst/>
          </a:prstGeom>
          <a:solidFill>
            <a:schemeClr val="accent5"/>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grpSp>
        <p:nvGrpSpPr>
          <p:cNvPr id="2" name="Group 1"/>
          <p:cNvGrpSpPr/>
          <p:nvPr/>
        </p:nvGrpSpPr>
        <p:grpSpPr>
          <a:xfrm>
            <a:off x="3249907" y="1598926"/>
            <a:ext cx="2743200" cy="3657600"/>
            <a:chOff x="3233944" y="1596617"/>
            <a:chExt cx="2743200" cy="3657600"/>
          </a:xfrm>
        </p:grpSpPr>
        <p:cxnSp>
          <p:nvCxnSpPr>
            <p:cNvPr id="19" name="Straight Connector 18"/>
            <p:cNvCxnSpPr>
              <a:cxnSpLocks/>
            </p:cNvCxnSpPr>
            <p:nvPr/>
          </p:nvCxnSpPr>
          <p:spPr bwMode="auto">
            <a:xfrm flipV="1">
              <a:off x="3233944" y="1596617"/>
              <a:ext cx="2743200" cy="1828800"/>
            </a:xfrm>
            <a:prstGeom prst="line">
              <a:avLst/>
            </a:prstGeom>
            <a:noFill/>
            <a:ln w="25400" cap="flat" cmpd="sng" algn="ctr">
              <a:solidFill>
                <a:schemeClr val="accent2"/>
              </a:solidFill>
              <a:prstDash val="solid"/>
              <a:round/>
              <a:headEnd type="none" w="med" len="med"/>
              <a:tailEnd type="none" w="med" len="med"/>
            </a:ln>
            <a:effectLst/>
          </p:spPr>
        </p:cxnSp>
        <p:cxnSp>
          <p:nvCxnSpPr>
            <p:cNvPr id="22" name="Straight Connector 21"/>
            <p:cNvCxnSpPr/>
            <p:nvPr/>
          </p:nvCxnSpPr>
          <p:spPr bwMode="auto">
            <a:xfrm>
              <a:off x="5977144" y="1596617"/>
              <a:ext cx="0" cy="3657600"/>
            </a:xfrm>
            <a:prstGeom prst="line">
              <a:avLst/>
            </a:prstGeom>
            <a:noFill/>
            <a:ln w="25400" cap="flat" cmpd="sng" algn="ctr">
              <a:solidFill>
                <a:srgbClr val="D6862D"/>
              </a:solidFill>
              <a:prstDash val="solid"/>
              <a:round/>
              <a:headEnd type="none" w="med" len="med"/>
              <a:tailEnd type="none" w="med" len="med"/>
            </a:ln>
            <a:effectLst/>
          </p:spPr>
        </p:cxnSp>
        <p:sp>
          <p:nvSpPr>
            <p:cNvPr id="42" name="TextBox 41"/>
            <p:cNvSpPr txBox="1"/>
            <p:nvPr/>
          </p:nvSpPr>
          <p:spPr>
            <a:xfrm rot="19589951">
              <a:off x="3795295" y="2145507"/>
              <a:ext cx="1420582" cy="369332"/>
            </a:xfrm>
            <a:prstGeom prst="rect">
              <a:avLst/>
            </a:prstGeom>
            <a:noFill/>
          </p:spPr>
          <p:txBody>
            <a:bodyPr wrap="none" rtlCol="0">
              <a:spAutoFit/>
            </a:bodyPr>
            <a:lstStyle/>
            <a:p>
              <a:r>
                <a:rPr lang="en-US" dirty="0" smtClean="0"/>
                <a:t>1.  Full Cache</a:t>
              </a:r>
              <a:endParaRPr lang="en-US" dirty="0"/>
            </a:p>
          </p:txBody>
        </p:sp>
      </p:grpSp>
      <p:grpSp>
        <p:nvGrpSpPr>
          <p:cNvPr id="6" name="Group 5"/>
          <p:cNvGrpSpPr/>
          <p:nvPr/>
        </p:nvGrpSpPr>
        <p:grpSpPr>
          <a:xfrm>
            <a:off x="2880487" y="3427727"/>
            <a:ext cx="369332" cy="1891104"/>
            <a:chOff x="2978917" y="3402866"/>
            <a:chExt cx="369332" cy="1891104"/>
          </a:xfrm>
        </p:grpSpPr>
        <p:cxnSp>
          <p:nvCxnSpPr>
            <p:cNvPr id="21" name="Straight Connector 20"/>
            <p:cNvCxnSpPr/>
            <p:nvPr/>
          </p:nvCxnSpPr>
          <p:spPr bwMode="auto">
            <a:xfrm>
              <a:off x="3348246" y="3402866"/>
              <a:ext cx="0" cy="1827326"/>
            </a:xfrm>
            <a:prstGeom prst="line">
              <a:avLst/>
            </a:prstGeom>
            <a:noFill/>
            <a:ln w="25400" cap="flat" cmpd="sng" algn="ctr">
              <a:solidFill>
                <a:schemeClr val="accent1"/>
              </a:solidFill>
              <a:prstDash val="solid"/>
              <a:round/>
              <a:headEnd type="none" w="med" len="med"/>
              <a:tailEnd type="none" w="med" len="med"/>
            </a:ln>
            <a:effectLst/>
          </p:spPr>
        </p:cxnSp>
        <p:sp>
          <p:nvSpPr>
            <p:cNvPr id="44" name="TextBox 43"/>
            <p:cNvSpPr txBox="1"/>
            <p:nvPr/>
          </p:nvSpPr>
          <p:spPr>
            <a:xfrm rot="16200000">
              <a:off x="2396386" y="4342107"/>
              <a:ext cx="1534394" cy="369332"/>
            </a:xfrm>
            <a:prstGeom prst="rect">
              <a:avLst/>
            </a:prstGeom>
            <a:noFill/>
          </p:spPr>
          <p:txBody>
            <a:bodyPr wrap="none" rtlCol="0">
              <a:spAutoFit/>
            </a:bodyPr>
            <a:lstStyle/>
            <a:p>
              <a:r>
                <a:rPr lang="en-US" dirty="0" smtClean="0"/>
                <a:t>2. MMS Cache</a:t>
              </a:r>
              <a:endParaRPr lang="en-US" dirty="0"/>
            </a:p>
          </p:txBody>
        </p:sp>
      </p:grpSp>
      <p:sp>
        <p:nvSpPr>
          <p:cNvPr id="45" name="TextBox 44"/>
          <p:cNvSpPr txBox="1"/>
          <p:nvPr/>
        </p:nvSpPr>
        <p:spPr>
          <a:xfrm rot="19589951">
            <a:off x="594307" y="4044698"/>
            <a:ext cx="2440241" cy="646331"/>
          </a:xfrm>
          <a:prstGeom prst="rect">
            <a:avLst/>
          </a:prstGeom>
          <a:noFill/>
        </p:spPr>
        <p:txBody>
          <a:bodyPr wrap="none" rtlCol="0">
            <a:spAutoFit/>
          </a:bodyPr>
          <a:lstStyle/>
          <a:p>
            <a:r>
              <a:rPr lang="en-US" dirty="0" smtClean="0"/>
              <a:t>All scenarios before</a:t>
            </a:r>
          </a:p>
          <a:p>
            <a:r>
              <a:rPr lang="en-US" dirty="0" smtClean="0"/>
              <a:t>“mission success” cache</a:t>
            </a:r>
            <a:endParaRPr lang="en-US" dirty="0"/>
          </a:p>
        </p:txBody>
      </p:sp>
      <p:cxnSp>
        <p:nvCxnSpPr>
          <p:cNvPr id="47" name="Straight Arrow Connector 46"/>
          <p:cNvCxnSpPr/>
          <p:nvPr/>
        </p:nvCxnSpPr>
        <p:spPr bwMode="auto">
          <a:xfrm flipV="1">
            <a:off x="408968" y="1141897"/>
            <a:ext cx="0" cy="4112320"/>
          </a:xfrm>
          <a:prstGeom prst="straightConnector1">
            <a:avLst/>
          </a:prstGeom>
          <a:noFill/>
          <a:ln w="25400" cap="flat" cmpd="sng" algn="ctr">
            <a:solidFill>
              <a:schemeClr val="accent1"/>
            </a:solidFill>
            <a:prstDash val="solid"/>
            <a:round/>
            <a:headEnd type="none" w="med" len="med"/>
            <a:tailEnd type="arrow"/>
          </a:ln>
          <a:effectLst/>
        </p:spPr>
      </p:cxnSp>
      <p:sp>
        <p:nvSpPr>
          <p:cNvPr id="48" name="TextBox 47"/>
          <p:cNvSpPr txBox="1"/>
          <p:nvPr/>
        </p:nvSpPr>
        <p:spPr>
          <a:xfrm rot="16200000">
            <a:off x="-1305495" y="2408689"/>
            <a:ext cx="3063972" cy="523220"/>
          </a:xfrm>
          <a:prstGeom prst="rect">
            <a:avLst/>
          </a:prstGeom>
          <a:noFill/>
        </p:spPr>
        <p:txBody>
          <a:bodyPr wrap="square" rtlCol="0">
            <a:spAutoFit/>
          </a:bodyPr>
          <a:lstStyle/>
          <a:p>
            <a:r>
              <a:rPr lang="en-US" sz="2800" dirty="0" smtClean="0"/>
              <a:t>Risk- aversion</a:t>
            </a:r>
          </a:p>
        </p:txBody>
      </p:sp>
      <p:grpSp>
        <p:nvGrpSpPr>
          <p:cNvPr id="9" name="Group 8"/>
          <p:cNvGrpSpPr/>
          <p:nvPr/>
        </p:nvGrpSpPr>
        <p:grpSpPr>
          <a:xfrm>
            <a:off x="2304591" y="5724293"/>
            <a:ext cx="1846141" cy="801209"/>
            <a:chOff x="2304591" y="5724293"/>
            <a:chExt cx="1846141" cy="801209"/>
          </a:xfrm>
        </p:grpSpPr>
        <p:cxnSp>
          <p:nvCxnSpPr>
            <p:cNvPr id="53" name="Straight Arrow Connector 52"/>
            <p:cNvCxnSpPr/>
            <p:nvPr/>
          </p:nvCxnSpPr>
          <p:spPr bwMode="auto">
            <a:xfrm flipV="1">
              <a:off x="3233945" y="5724293"/>
              <a:ext cx="0" cy="301752"/>
            </a:xfrm>
            <a:prstGeom prst="straightConnector1">
              <a:avLst/>
            </a:prstGeom>
            <a:noFill/>
            <a:ln w="25400" cap="flat" cmpd="sng" algn="ctr">
              <a:solidFill>
                <a:schemeClr val="accent1"/>
              </a:solidFill>
              <a:prstDash val="solid"/>
              <a:round/>
              <a:headEnd type="none" w="med" len="med"/>
              <a:tailEnd type="arrow"/>
            </a:ln>
            <a:effectLst/>
          </p:spPr>
        </p:cxnSp>
        <p:sp>
          <p:nvSpPr>
            <p:cNvPr id="54" name="TextBox 53"/>
            <p:cNvSpPr txBox="1"/>
            <p:nvPr/>
          </p:nvSpPr>
          <p:spPr>
            <a:xfrm>
              <a:off x="2304591" y="5879171"/>
              <a:ext cx="1846141" cy="646331"/>
            </a:xfrm>
            <a:prstGeom prst="rect">
              <a:avLst/>
            </a:prstGeom>
            <a:noFill/>
          </p:spPr>
          <p:txBody>
            <a:bodyPr wrap="none" rtlCol="0">
              <a:spAutoFit/>
            </a:bodyPr>
            <a:lstStyle/>
            <a:p>
              <a:pPr algn="ctr"/>
              <a:r>
                <a:rPr lang="en-US" dirty="0" smtClean="0"/>
                <a:t>“mission success”</a:t>
              </a:r>
            </a:p>
            <a:p>
              <a:pPr algn="ctr"/>
              <a:r>
                <a:rPr lang="en-US" dirty="0"/>
                <a:t>c</a:t>
              </a:r>
              <a:r>
                <a:rPr lang="en-US" dirty="0" smtClean="0"/>
                <a:t>ache drop</a:t>
              </a:r>
              <a:endParaRPr lang="en-US" dirty="0"/>
            </a:p>
          </p:txBody>
        </p:sp>
      </p:grpSp>
      <p:grpSp>
        <p:nvGrpSpPr>
          <p:cNvPr id="10" name="Group 9"/>
          <p:cNvGrpSpPr/>
          <p:nvPr/>
        </p:nvGrpSpPr>
        <p:grpSpPr>
          <a:xfrm>
            <a:off x="5255038" y="5724293"/>
            <a:ext cx="1444213" cy="801209"/>
            <a:chOff x="5255038" y="5724293"/>
            <a:chExt cx="1444213" cy="801209"/>
          </a:xfrm>
        </p:grpSpPr>
        <p:cxnSp>
          <p:nvCxnSpPr>
            <p:cNvPr id="55" name="Straight Arrow Connector 54"/>
            <p:cNvCxnSpPr/>
            <p:nvPr/>
          </p:nvCxnSpPr>
          <p:spPr bwMode="auto">
            <a:xfrm flipV="1">
              <a:off x="5983427" y="5724293"/>
              <a:ext cx="0" cy="301752"/>
            </a:xfrm>
            <a:prstGeom prst="straightConnector1">
              <a:avLst/>
            </a:prstGeom>
            <a:noFill/>
            <a:ln w="25400" cap="flat" cmpd="sng" algn="ctr">
              <a:solidFill>
                <a:schemeClr val="accent1"/>
              </a:solidFill>
              <a:prstDash val="solid"/>
              <a:round/>
              <a:headEnd type="none" w="med" len="med"/>
              <a:tailEnd type="arrow"/>
            </a:ln>
            <a:effectLst/>
          </p:spPr>
        </p:cxnSp>
        <p:sp>
          <p:nvSpPr>
            <p:cNvPr id="56" name="TextBox 55"/>
            <p:cNvSpPr txBox="1"/>
            <p:nvPr/>
          </p:nvSpPr>
          <p:spPr>
            <a:xfrm>
              <a:off x="5255038" y="5879171"/>
              <a:ext cx="1444213" cy="646331"/>
            </a:xfrm>
            <a:prstGeom prst="rect">
              <a:avLst/>
            </a:prstGeom>
            <a:noFill/>
          </p:spPr>
          <p:txBody>
            <a:bodyPr wrap="none" rtlCol="0">
              <a:spAutoFit/>
            </a:bodyPr>
            <a:lstStyle/>
            <a:p>
              <a:pPr algn="ctr"/>
              <a:r>
                <a:rPr lang="en-US" dirty="0" smtClean="0"/>
                <a:t>final sample/</a:t>
              </a:r>
            </a:p>
            <a:p>
              <a:pPr algn="ctr"/>
              <a:r>
                <a:rPr lang="en-US" dirty="0" smtClean="0"/>
                <a:t>cache drop</a:t>
              </a:r>
              <a:endParaRPr lang="en-US" dirty="0"/>
            </a:p>
          </p:txBody>
        </p:sp>
      </p:grpSp>
      <p:cxnSp>
        <p:nvCxnSpPr>
          <p:cNvPr id="25" name="Straight Connector 24"/>
          <p:cNvCxnSpPr/>
          <p:nvPr/>
        </p:nvCxnSpPr>
        <p:spPr bwMode="auto">
          <a:xfrm>
            <a:off x="706244" y="5395954"/>
            <a:ext cx="7774878" cy="12390"/>
          </a:xfrm>
          <a:prstGeom prst="line">
            <a:avLst/>
          </a:prstGeom>
          <a:noFill/>
          <a:ln w="12700" cap="flat" cmpd="sng" algn="ctr">
            <a:solidFill>
              <a:schemeClr val="bg1"/>
            </a:solidFill>
            <a:prstDash val="solid"/>
            <a:round/>
            <a:headEnd type="none" w="med" len="med"/>
            <a:tailEnd type="triangle" w="lg" len="lg"/>
          </a:ln>
          <a:effectLst/>
        </p:spPr>
      </p:cxnSp>
      <p:grpSp>
        <p:nvGrpSpPr>
          <p:cNvPr id="15" name="Group 14"/>
          <p:cNvGrpSpPr/>
          <p:nvPr/>
        </p:nvGrpSpPr>
        <p:grpSpPr>
          <a:xfrm>
            <a:off x="3140663" y="3427726"/>
            <a:ext cx="2852444" cy="1827327"/>
            <a:chOff x="10151960" y="5395954"/>
            <a:chExt cx="2852444" cy="1827327"/>
          </a:xfrm>
        </p:grpSpPr>
        <p:cxnSp>
          <p:nvCxnSpPr>
            <p:cNvPr id="28" name="Straight Connector 27"/>
            <p:cNvCxnSpPr/>
            <p:nvPr/>
          </p:nvCxnSpPr>
          <p:spPr bwMode="auto">
            <a:xfrm>
              <a:off x="10261204" y="5395954"/>
              <a:ext cx="0" cy="1371600"/>
            </a:xfrm>
            <a:prstGeom prst="line">
              <a:avLst/>
            </a:prstGeom>
            <a:noFill/>
            <a:ln w="57150" cap="flat" cmpd="sng" algn="ctr">
              <a:solidFill>
                <a:schemeClr val="accent6">
                  <a:lumMod val="50000"/>
                </a:schemeClr>
              </a:solidFill>
              <a:prstDash val="solid"/>
              <a:round/>
              <a:headEnd type="none" w="med" len="med"/>
              <a:tailEnd type="none" w="med" len="med"/>
            </a:ln>
            <a:effectLst/>
          </p:spPr>
        </p:cxnSp>
        <p:cxnSp>
          <p:nvCxnSpPr>
            <p:cNvPr id="30" name="Straight Connector 29"/>
            <p:cNvCxnSpPr/>
            <p:nvPr/>
          </p:nvCxnSpPr>
          <p:spPr bwMode="auto">
            <a:xfrm>
              <a:off x="13004404" y="5878941"/>
              <a:ext cx="0" cy="1344340"/>
            </a:xfrm>
            <a:prstGeom prst="line">
              <a:avLst/>
            </a:prstGeom>
            <a:noFill/>
            <a:ln w="57150" cap="flat" cmpd="sng" algn="ctr">
              <a:solidFill>
                <a:srgbClr val="5A6343"/>
              </a:solidFill>
              <a:prstDash val="solid"/>
              <a:round/>
              <a:headEnd type="none" w="med" len="med"/>
              <a:tailEnd type="none" w="med" len="med"/>
            </a:ln>
            <a:effectLst/>
          </p:spPr>
        </p:cxnSp>
        <p:cxnSp>
          <p:nvCxnSpPr>
            <p:cNvPr id="35" name="Straight Connector 34"/>
            <p:cNvCxnSpPr/>
            <p:nvPr/>
          </p:nvCxnSpPr>
          <p:spPr bwMode="auto">
            <a:xfrm>
              <a:off x="11177992" y="6171351"/>
              <a:ext cx="0" cy="458439"/>
            </a:xfrm>
            <a:prstGeom prst="line">
              <a:avLst/>
            </a:prstGeom>
            <a:noFill/>
            <a:ln w="57150" cap="flat" cmpd="sng" algn="ctr">
              <a:solidFill>
                <a:srgbClr val="5A6343"/>
              </a:solidFill>
              <a:prstDash val="solid"/>
              <a:round/>
              <a:headEnd type="none" w="med" len="med"/>
              <a:tailEnd type="none" w="med" len="med"/>
            </a:ln>
            <a:effectLst/>
          </p:spPr>
        </p:cxnSp>
        <p:cxnSp>
          <p:nvCxnSpPr>
            <p:cNvPr id="39" name="Straight Connector 38"/>
            <p:cNvCxnSpPr>
              <a:cxnSpLocks noChangeAspect="1"/>
            </p:cNvCxnSpPr>
            <p:nvPr/>
          </p:nvCxnSpPr>
          <p:spPr bwMode="auto">
            <a:xfrm flipV="1">
              <a:off x="11180380" y="6020190"/>
              <a:ext cx="914400" cy="609600"/>
            </a:xfrm>
            <a:prstGeom prst="line">
              <a:avLst/>
            </a:prstGeom>
            <a:noFill/>
            <a:ln w="57150" cap="flat" cmpd="sng" algn="ctr">
              <a:solidFill>
                <a:srgbClr val="5A6343"/>
              </a:solidFill>
              <a:prstDash val="solid"/>
              <a:round/>
              <a:headEnd type="none" w="med" len="med"/>
              <a:tailEnd type="none" w="med" len="med"/>
            </a:ln>
            <a:effectLst/>
          </p:spPr>
        </p:cxnSp>
        <p:cxnSp>
          <p:nvCxnSpPr>
            <p:cNvPr id="40" name="Straight Connector 39"/>
            <p:cNvCxnSpPr/>
            <p:nvPr/>
          </p:nvCxnSpPr>
          <p:spPr bwMode="auto">
            <a:xfrm>
              <a:off x="12094780" y="6020190"/>
              <a:ext cx="0" cy="458439"/>
            </a:xfrm>
            <a:prstGeom prst="line">
              <a:avLst/>
            </a:prstGeom>
            <a:noFill/>
            <a:ln w="57150" cap="flat" cmpd="sng" algn="ctr">
              <a:solidFill>
                <a:srgbClr val="5A6343"/>
              </a:solidFill>
              <a:prstDash val="solid"/>
              <a:round/>
              <a:headEnd type="none" w="med" len="med"/>
              <a:tailEnd type="none" w="med" len="med"/>
            </a:ln>
            <a:effectLst/>
          </p:spPr>
        </p:cxnSp>
        <p:cxnSp>
          <p:nvCxnSpPr>
            <p:cNvPr id="41" name="Straight Connector 40"/>
            <p:cNvCxnSpPr>
              <a:cxnSpLocks noChangeAspect="1"/>
            </p:cNvCxnSpPr>
            <p:nvPr/>
          </p:nvCxnSpPr>
          <p:spPr bwMode="auto">
            <a:xfrm flipV="1">
              <a:off x="12090004" y="5878941"/>
              <a:ext cx="914400" cy="609600"/>
            </a:xfrm>
            <a:prstGeom prst="line">
              <a:avLst/>
            </a:prstGeom>
            <a:noFill/>
            <a:ln w="57150" cap="flat" cmpd="sng" algn="ctr">
              <a:solidFill>
                <a:srgbClr val="5A6343"/>
              </a:solidFill>
              <a:prstDash val="solid"/>
              <a:round/>
              <a:headEnd type="none" w="med" len="med"/>
              <a:tailEnd type="none" w="med" len="med"/>
            </a:ln>
            <a:effectLst/>
          </p:spPr>
        </p:cxnSp>
        <p:cxnSp>
          <p:nvCxnSpPr>
            <p:cNvPr id="46" name="Straight Connector 45"/>
            <p:cNvCxnSpPr>
              <a:cxnSpLocks noChangeAspect="1"/>
            </p:cNvCxnSpPr>
            <p:nvPr/>
          </p:nvCxnSpPr>
          <p:spPr bwMode="auto">
            <a:xfrm flipV="1">
              <a:off x="10265980" y="6171351"/>
              <a:ext cx="914400" cy="609600"/>
            </a:xfrm>
            <a:prstGeom prst="line">
              <a:avLst/>
            </a:prstGeom>
            <a:noFill/>
            <a:ln w="57150" cap="flat" cmpd="sng" algn="ctr">
              <a:solidFill>
                <a:srgbClr val="5A6343"/>
              </a:solidFill>
              <a:prstDash val="solid"/>
              <a:round/>
              <a:headEnd type="none" w="med" len="med"/>
              <a:tailEnd type="none" w="med" len="med"/>
            </a:ln>
            <a:effectLst/>
          </p:spPr>
        </p:cxnSp>
        <p:sp>
          <p:nvSpPr>
            <p:cNvPr id="43" name="TextBox 42"/>
            <p:cNvSpPr txBox="1"/>
            <p:nvPr/>
          </p:nvSpPr>
          <p:spPr>
            <a:xfrm rot="19589951">
              <a:off x="10151960" y="6009513"/>
              <a:ext cx="2705338" cy="369332"/>
            </a:xfrm>
            <a:prstGeom prst="rect">
              <a:avLst/>
            </a:prstGeom>
            <a:noFill/>
          </p:spPr>
          <p:txBody>
            <a:bodyPr wrap="none" rtlCol="0">
              <a:spAutoFit/>
            </a:bodyPr>
            <a:lstStyle/>
            <a:p>
              <a:r>
                <a:rPr lang="en-US" dirty="0" smtClean="0"/>
                <a:t>3-4a. hybrid OR adaptable</a:t>
              </a:r>
              <a:endParaRPr lang="en-US" dirty="0"/>
            </a:p>
          </p:txBody>
        </p:sp>
      </p:grpSp>
      <p:sp>
        <p:nvSpPr>
          <p:cNvPr id="49" name="Footer Placeholder 3"/>
          <p:cNvSpPr>
            <a:spLocks noGrp="1"/>
          </p:cNvSpPr>
          <p:nvPr>
            <p:ph type="ftr" sz="quarter" idx="11"/>
          </p:nvPr>
        </p:nvSpPr>
        <p:spPr>
          <a:xfrm>
            <a:off x="1382564" y="6510338"/>
            <a:ext cx="6902698" cy="287337"/>
          </a:xfrm>
        </p:spPr>
        <p:txBody>
          <a:bodyPr/>
          <a:lstStyle/>
          <a:p>
            <a:pPr>
              <a:defRPr/>
            </a:pPr>
            <a:r>
              <a:rPr lang="en-US" dirty="0"/>
              <a:t>Pre-decisional; for discussion purposes only. </a:t>
            </a:r>
            <a:endParaRPr lang="en-US" sz="800" dirty="0"/>
          </a:p>
        </p:txBody>
      </p:sp>
      <p:grpSp>
        <p:nvGrpSpPr>
          <p:cNvPr id="27" name="Group 26"/>
          <p:cNvGrpSpPr/>
          <p:nvPr/>
        </p:nvGrpSpPr>
        <p:grpSpPr>
          <a:xfrm>
            <a:off x="522494" y="3888812"/>
            <a:ext cx="5454579" cy="1395164"/>
            <a:chOff x="506619" y="3888812"/>
            <a:chExt cx="5454579" cy="1395164"/>
          </a:xfrm>
        </p:grpSpPr>
        <p:grpSp>
          <p:nvGrpSpPr>
            <p:cNvPr id="16" name="Group 15"/>
            <p:cNvGrpSpPr/>
            <p:nvPr/>
          </p:nvGrpSpPr>
          <p:grpSpPr>
            <a:xfrm>
              <a:off x="506619" y="3888812"/>
              <a:ext cx="5454579" cy="1395164"/>
              <a:chOff x="506619" y="3888812"/>
              <a:chExt cx="5454579" cy="1395164"/>
            </a:xfrm>
          </p:grpSpPr>
          <p:grpSp>
            <p:nvGrpSpPr>
              <p:cNvPr id="14" name="Group 13"/>
              <p:cNvGrpSpPr/>
              <p:nvPr/>
            </p:nvGrpSpPr>
            <p:grpSpPr>
              <a:xfrm>
                <a:off x="506619" y="4342295"/>
                <a:ext cx="2730797" cy="911922"/>
                <a:chOff x="10259567" y="3290363"/>
                <a:chExt cx="2730797" cy="911922"/>
              </a:xfrm>
            </p:grpSpPr>
            <p:cxnSp>
              <p:nvCxnSpPr>
                <p:cNvPr id="57" name="Straight Connector 56"/>
                <p:cNvCxnSpPr>
                  <a:cxnSpLocks noChangeAspect="1"/>
                </p:cNvCxnSpPr>
                <p:nvPr/>
              </p:nvCxnSpPr>
              <p:spPr bwMode="auto">
                <a:xfrm flipV="1">
                  <a:off x="10259567" y="3592685"/>
                  <a:ext cx="914400" cy="609600"/>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cxnSp>
              <p:nvCxnSpPr>
                <p:cNvPr id="58" name="Straight Connector 57"/>
                <p:cNvCxnSpPr/>
                <p:nvPr/>
              </p:nvCxnSpPr>
              <p:spPr bwMode="auto">
                <a:xfrm>
                  <a:off x="11173967" y="3592685"/>
                  <a:ext cx="0" cy="458439"/>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cxnSp>
              <p:nvCxnSpPr>
                <p:cNvPr id="65" name="Straight Connector 64"/>
                <p:cNvCxnSpPr>
                  <a:cxnSpLocks noChangeAspect="1"/>
                </p:cNvCxnSpPr>
                <p:nvPr/>
              </p:nvCxnSpPr>
              <p:spPr bwMode="auto">
                <a:xfrm flipV="1">
                  <a:off x="11161564" y="3441524"/>
                  <a:ext cx="914400" cy="609600"/>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cxnSp>
              <p:nvCxnSpPr>
                <p:cNvPr id="66" name="Straight Connector 65"/>
                <p:cNvCxnSpPr/>
                <p:nvPr/>
              </p:nvCxnSpPr>
              <p:spPr bwMode="auto">
                <a:xfrm>
                  <a:off x="12075964" y="3441524"/>
                  <a:ext cx="0" cy="458439"/>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cxnSp>
              <p:nvCxnSpPr>
                <p:cNvPr id="67" name="Straight Connector 66"/>
                <p:cNvCxnSpPr>
                  <a:cxnSpLocks noChangeAspect="1"/>
                </p:cNvCxnSpPr>
                <p:nvPr/>
              </p:nvCxnSpPr>
              <p:spPr bwMode="auto">
                <a:xfrm flipV="1">
                  <a:off x="12075964" y="3290363"/>
                  <a:ext cx="914400" cy="609600"/>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cxnSp>
              <p:nvCxnSpPr>
                <p:cNvPr id="68" name="Straight Connector 67"/>
                <p:cNvCxnSpPr/>
                <p:nvPr/>
              </p:nvCxnSpPr>
              <p:spPr bwMode="auto">
                <a:xfrm>
                  <a:off x="12990364" y="3290363"/>
                  <a:ext cx="0" cy="458439"/>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grpSp>
          <p:grpSp>
            <p:nvGrpSpPr>
              <p:cNvPr id="69" name="Group 68"/>
              <p:cNvGrpSpPr/>
              <p:nvPr/>
            </p:nvGrpSpPr>
            <p:grpSpPr>
              <a:xfrm>
                <a:off x="3230401" y="3888812"/>
                <a:ext cx="2730797" cy="1395164"/>
                <a:chOff x="10259567" y="3290363"/>
                <a:chExt cx="2730797" cy="1395164"/>
              </a:xfrm>
            </p:grpSpPr>
            <p:cxnSp>
              <p:nvCxnSpPr>
                <p:cNvPr id="70" name="Straight Connector 69"/>
                <p:cNvCxnSpPr>
                  <a:cxnSpLocks noChangeAspect="1"/>
                </p:cNvCxnSpPr>
                <p:nvPr/>
              </p:nvCxnSpPr>
              <p:spPr bwMode="auto">
                <a:xfrm flipV="1">
                  <a:off x="10259567" y="3592685"/>
                  <a:ext cx="914400" cy="609600"/>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cxnSp>
              <p:nvCxnSpPr>
                <p:cNvPr id="71" name="Straight Connector 70"/>
                <p:cNvCxnSpPr/>
                <p:nvPr/>
              </p:nvCxnSpPr>
              <p:spPr bwMode="auto">
                <a:xfrm>
                  <a:off x="11173967" y="3592685"/>
                  <a:ext cx="0" cy="458439"/>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cxnSp>
              <p:nvCxnSpPr>
                <p:cNvPr id="72" name="Straight Connector 71"/>
                <p:cNvCxnSpPr>
                  <a:cxnSpLocks noChangeAspect="1"/>
                </p:cNvCxnSpPr>
                <p:nvPr/>
              </p:nvCxnSpPr>
              <p:spPr bwMode="auto">
                <a:xfrm flipV="1">
                  <a:off x="11161564" y="3441524"/>
                  <a:ext cx="914400" cy="609600"/>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cxnSp>
              <p:nvCxnSpPr>
                <p:cNvPr id="73" name="Straight Connector 72"/>
                <p:cNvCxnSpPr/>
                <p:nvPr/>
              </p:nvCxnSpPr>
              <p:spPr bwMode="auto">
                <a:xfrm>
                  <a:off x="12075964" y="3441524"/>
                  <a:ext cx="0" cy="458439"/>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cxnSp>
              <p:nvCxnSpPr>
                <p:cNvPr id="74" name="Straight Connector 73"/>
                <p:cNvCxnSpPr>
                  <a:cxnSpLocks noChangeAspect="1"/>
                </p:cNvCxnSpPr>
                <p:nvPr/>
              </p:nvCxnSpPr>
              <p:spPr bwMode="auto">
                <a:xfrm flipV="1">
                  <a:off x="12075964" y="3290363"/>
                  <a:ext cx="914400" cy="609600"/>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cxnSp>
              <p:nvCxnSpPr>
                <p:cNvPr id="75" name="Straight Connector 74"/>
                <p:cNvCxnSpPr/>
                <p:nvPr/>
              </p:nvCxnSpPr>
              <p:spPr bwMode="auto">
                <a:xfrm>
                  <a:off x="12990364" y="3290363"/>
                  <a:ext cx="0" cy="1395164"/>
                </a:xfrm>
                <a:prstGeom prst="line">
                  <a:avLst/>
                </a:prstGeom>
                <a:noFill/>
                <a:ln w="25400" cap="flat" cmpd="sng" algn="ctr">
                  <a:solidFill>
                    <a:schemeClr val="tx1">
                      <a:lumMod val="95000"/>
                      <a:lumOff val="5000"/>
                    </a:schemeClr>
                  </a:solidFill>
                  <a:prstDash val="solid"/>
                  <a:round/>
                  <a:headEnd type="none" w="med" len="med"/>
                  <a:tailEnd type="none" w="med" len="med"/>
                </a:ln>
                <a:effectLst/>
              </p:spPr>
            </p:cxnSp>
          </p:grpSp>
        </p:grpSp>
        <p:sp>
          <p:nvSpPr>
            <p:cNvPr id="20" name="TextBox 19"/>
            <p:cNvSpPr txBox="1"/>
            <p:nvPr/>
          </p:nvSpPr>
          <p:spPr>
            <a:xfrm rot="19541235">
              <a:off x="1525255" y="4587952"/>
              <a:ext cx="1474081" cy="369332"/>
            </a:xfrm>
            <a:prstGeom prst="rect">
              <a:avLst/>
            </a:prstGeom>
            <a:noFill/>
          </p:spPr>
          <p:txBody>
            <a:bodyPr wrap="none" rtlCol="0">
              <a:spAutoFit/>
            </a:bodyPr>
            <a:lstStyle/>
            <a:p>
              <a:r>
                <a:rPr lang="en-US" dirty="0" smtClean="0"/>
                <a:t>4b. adaptable</a:t>
              </a:r>
              <a:endParaRPr lang="en-US" dirty="0"/>
            </a:p>
          </p:txBody>
        </p:sp>
      </p:grpSp>
      <p:sp>
        <p:nvSpPr>
          <p:cNvPr id="4" name="Title 3"/>
          <p:cNvSpPr>
            <a:spLocks noGrp="1"/>
          </p:cNvSpPr>
          <p:nvPr>
            <p:ph type="title"/>
          </p:nvPr>
        </p:nvSpPr>
        <p:spPr>
          <a:xfrm>
            <a:off x="488102" y="-102734"/>
            <a:ext cx="8229600" cy="1143000"/>
          </a:xfrm>
        </p:spPr>
        <p:txBody>
          <a:bodyPr>
            <a:normAutofit/>
          </a:bodyPr>
          <a:lstStyle/>
          <a:p>
            <a:r>
              <a:rPr lang="en-US" sz="3600" dirty="0" smtClean="0"/>
              <a:t>Cache Risk Evolution</a:t>
            </a:r>
            <a:endParaRPr lang="en-US" sz="3600" dirty="0"/>
          </a:p>
        </p:txBody>
      </p:sp>
    </p:spTree>
    <p:extLst>
      <p:ext uri="{BB962C8B-B14F-4D97-AF65-F5344CB8AC3E}">
        <p14:creationId xmlns:p14="http://schemas.microsoft.com/office/powerpoint/2010/main" val="2610140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45"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93664" y="25400"/>
            <a:ext cx="7153469" cy="642938"/>
          </a:xfrm>
          <a:noFill/>
          <a:ln w="9525">
            <a:noFill/>
            <a:miter lim="800000"/>
            <a:headEnd/>
            <a:tailEnd/>
          </a:ln>
        </p:spPr>
        <p:txBody>
          <a:bodyPr vert="horz" wrap="square" lIns="91440" tIns="45720" rIns="91440" bIns="45720" numCol="1" anchor="ctr" anchorCtr="0" compatLnSpc="1">
            <a:prstTxWarp prst="textNoShape">
              <a:avLst/>
            </a:prstTxWarp>
            <a:normAutofit/>
          </a:bodyPr>
          <a:lstStyle/>
          <a:p>
            <a:r>
              <a:rPr lang="en-US" sz="3200" dirty="0" smtClean="0"/>
              <a:t>Traverse </a:t>
            </a:r>
            <a:r>
              <a:rPr lang="en-US" sz="3200" dirty="0"/>
              <a:t>&amp; Sampling Scenarios</a:t>
            </a:r>
          </a:p>
        </p:txBody>
      </p:sp>
      <p:sp>
        <p:nvSpPr>
          <p:cNvPr id="5" name="Slide Number Placeholder 4"/>
          <p:cNvSpPr>
            <a:spLocks noGrp="1"/>
          </p:cNvSpPr>
          <p:nvPr>
            <p:ph type="sldNum" sz="quarter" idx="12"/>
          </p:nvPr>
        </p:nvSpPr>
        <p:spPr/>
        <p:txBody>
          <a:bodyPr/>
          <a:lstStyle/>
          <a:p>
            <a:fld id="{FA11B5EB-194C-A643-ABFB-AEF23344A2E2}" type="slidenum">
              <a:rPr lang="en-US" smtClean="0"/>
              <a:t>18</a:t>
            </a:fld>
            <a:endParaRPr lang="en-US"/>
          </a:p>
        </p:txBody>
      </p:sp>
      <p:pic>
        <p:nvPicPr>
          <p:cNvPr id="10" name="Picture 9" descr="MARS 2020 SRL LANDING.pdf"/>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718821" y="850697"/>
            <a:ext cx="7715344" cy="5751194"/>
          </a:xfrm>
          <a:prstGeom prst="rect">
            <a:avLst/>
          </a:prstGeom>
        </p:spPr>
      </p:pic>
      <p:sp>
        <p:nvSpPr>
          <p:cNvPr id="7" name="Footer Placeholder 3"/>
          <p:cNvSpPr>
            <a:spLocks noGrp="1"/>
          </p:cNvSpPr>
          <p:nvPr>
            <p:ph type="ftr" sz="quarter" idx="11"/>
          </p:nvPr>
        </p:nvSpPr>
        <p:spPr>
          <a:xfrm>
            <a:off x="1382564" y="6510338"/>
            <a:ext cx="6902698" cy="287337"/>
          </a:xfrm>
        </p:spPr>
        <p:txBody>
          <a:bodyPr/>
          <a:lstStyle/>
          <a:p>
            <a:pPr>
              <a:defRPr/>
            </a:pPr>
            <a:r>
              <a:rPr lang="en-US" dirty="0"/>
              <a:t>Pre-decisional; for discussion purposes only</a:t>
            </a:r>
            <a:r>
              <a:rPr lang="en-US" dirty="0" smtClean="0"/>
              <a:t>.</a:t>
            </a:r>
            <a:r>
              <a:rPr lang="en-US" sz="800" dirty="0" smtClean="0">
                <a:solidFill>
                  <a:prstClr val="black">
                    <a:tint val="75000"/>
                  </a:prstClr>
                </a:solidFill>
              </a:rPr>
              <a:t>.  </a:t>
            </a:r>
            <a:endParaRPr lang="en-US" sz="800" dirty="0"/>
          </a:p>
        </p:txBody>
      </p:sp>
    </p:spTree>
    <p:extLst>
      <p:ext uri="{BB962C8B-B14F-4D97-AF65-F5344CB8AC3E}">
        <p14:creationId xmlns:p14="http://schemas.microsoft.com/office/powerpoint/2010/main" val="142430820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a:xfrm>
            <a:off x="457201" y="101087"/>
            <a:ext cx="8229600" cy="1143000"/>
          </a:xfrm>
        </p:spPr>
        <p:txBody>
          <a:bodyPr/>
          <a:lstStyle/>
          <a:p>
            <a:r>
              <a:rPr lang="en-US" sz="2800" dirty="0" smtClean="0">
                <a:solidFill>
                  <a:srgbClr val="000000"/>
                </a:solidFill>
              </a:rPr>
              <a:t>Pros and Cons of Adaptable Cache</a:t>
            </a:r>
            <a:endParaRPr lang="en-US" sz="2800" dirty="0">
              <a:solidFill>
                <a:srgbClr val="000000"/>
              </a:solidFill>
            </a:endParaRPr>
          </a:p>
        </p:txBody>
      </p:sp>
      <p:sp>
        <p:nvSpPr>
          <p:cNvPr id="10" name="Slide Number Placeholder 9"/>
          <p:cNvSpPr>
            <a:spLocks noGrp="1"/>
          </p:cNvSpPr>
          <p:nvPr>
            <p:ph type="sldNum" sz="quarter" idx="12"/>
          </p:nvPr>
        </p:nvSpPr>
        <p:spPr/>
        <p:txBody>
          <a:bodyPr/>
          <a:lstStyle/>
          <a:p>
            <a:fld id="{FA11B5EB-194C-A643-ABFB-AEF23344A2E2}" type="slidenum">
              <a:rPr lang="en-US" smtClean="0"/>
              <a:t>19</a:t>
            </a:fld>
            <a:endParaRPr lang="en-US"/>
          </a:p>
        </p:txBody>
      </p:sp>
      <p:sp>
        <p:nvSpPr>
          <p:cNvPr id="9" name="Footer Placeholder 3"/>
          <p:cNvSpPr>
            <a:spLocks noGrp="1"/>
          </p:cNvSpPr>
          <p:nvPr>
            <p:ph type="ftr" sz="quarter" idx="11"/>
          </p:nvPr>
        </p:nvSpPr>
        <p:spPr>
          <a:xfrm>
            <a:off x="1382564" y="6510338"/>
            <a:ext cx="6902698" cy="287337"/>
          </a:xfrm>
        </p:spPr>
        <p:txBody>
          <a:bodyPr/>
          <a:lstStyle/>
          <a:p>
            <a:pPr>
              <a:defRPr/>
            </a:pPr>
            <a:r>
              <a:rPr lang="en-US" dirty="0"/>
              <a:t>Pre-decisional; for discussion purposes only. </a:t>
            </a:r>
            <a:endParaRPr lang="en-US" sz="800" dirty="0"/>
          </a:p>
        </p:txBody>
      </p:sp>
      <p:sp>
        <p:nvSpPr>
          <p:cNvPr id="2" name="Minus 1"/>
          <p:cNvSpPr>
            <a:spLocks noChangeAspect="1"/>
          </p:cNvSpPr>
          <p:nvPr/>
        </p:nvSpPr>
        <p:spPr bwMode="auto">
          <a:xfrm>
            <a:off x="3556000" y="1245220"/>
            <a:ext cx="0" cy="0"/>
          </a:xfrm>
          <a:prstGeom prst="mathMinus">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Narrow" pitchFamily="34" charset="0"/>
            </a:endParaRPr>
          </a:p>
        </p:txBody>
      </p:sp>
      <p:sp>
        <p:nvSpPr>
          <p:cNvPr id="5" name="Content Placeholder 4"/>
          <p:cNvSpPr>
            <a:spLocks noGrp="1"/>
          </p:cNvSpPr>
          <p:nvPr>
            <p:ph sz="quarter" idx="13"/>
          </p:nvPr>
        </p:nvSpPr>
        <p:spPr/>
        <p:txBody>
          <a:bodyPr/>
          <a:lstStyle/>
          <a:p>
            <a:pPr marL="0" indent="0">
              <a:buNone/>
            </a:pPr>
            <a:r>
              <a:rPr lang="en-US" sz="1800" dirty="0" smtClean="0"/>
              <a:t>Pros:</a:t>
            </a:r>
          </a:p>
          <a:p>
            <a:pPr marL="0" indent="0">
              <a:buNone/>
            </a:pPr>
            <a:endParaRPr lang="en-US" sz="1800" dirty="0"/>
          </a:p>
          <a:p>
            <a:pPr>
              <a:buAutoNum type="arabicPeriod"/>
            </a:pPr>
            <a:r>
              <a:rPr lang="en-US" sz="1800" dirty="0" smtClean="0"/>
              <a:t>Cache risk minimized, so would not dominate rover operations</a:t>
            </a:r>
          </a:p>
          <a:p>
            <a:pPr>
              <a:buAutoNum type="arabicPeriod"/>
            </a:pPr>
            <a:r>
              <a:rPr lang="en-US" sz="1800" dirty="0"/>
              <a:t>A</a:t>
            </a:r>
            <a:r>
              <a:rPr lang="en-US" sz="1800" dirty="0" smtClean="0"/>
              <a:t>ll tubes on board rover could be filled and made available for possible return</a:t>
            </a:r>
          </a:p>
          <a:p>
            <a:pPr>
              <a:buAutoNum type="arabicPeriod"/>
            </a:pPr>
            <a:r>
              <a:rPr lang="en-US" sz="1800" dirty="0" smtClean="0"/>
              <a:t>“Best” samples for return could be identified when all science data is fully digested</a:t>
            </a:r>
          </a:p>
          <a:p>
            <a:pPr>
              <a:buAutoNum type="arabicPeriod"/>
            </a:pPr>
            <a:r>
              <a:rPr lang="en-US" sz="1800" dirty="0" smtClean="0"/>
              <a:t>No need to return inferior samples with “best” samples.</a:t>
            </a:r>
          </a:p>
          <a:p>
            <a:pPr>
              <a:buAutoNum type="arabicPeriod"/>
            </a:pPr>
            <a:r>
              <a:rPr lang="en-US" sz="1800" dirty="0" smtClean="0"/>
              <a:t>Caching system somewhat simpler for Mars 2020</a:t>
            </a:r>
          </a:p>
          <a:p>
            <a:pPr>
              <a:buAutoNum type="arabicPeriod"/>
            </a:pPr>
            <a:r>
              <a:rPr lang="en-US" sz="1800" dirty="0" smtClean="0"/>
              <a:t>Retrieval mission need not deal with “dead” Mars 2020 rover</a:t>
            </a:r>
          </a:p>
          <a:p>
            <a:pPr marL="0" indent="0">
              <a:buNone/>
            </a:pPr>
            <a:endParaRPr lang="en-US" sz="1800" dirty="0"/>
          </a:p>
          <a:p>
            <a:pPr marL="0" indent="0">
              <a:buNone/>
            </a:pPr>
            <a:r>
              <a:rPr lang="en-US" sz="1800" dirty="0" smtClean="0"/>
              <a:t>Cons:</a:t>
            </a:r>
          </a:p>
          <a:p>
            <a:pPr>
              <a:buAutoNum type="arabicPeriod"/>
            </a:pPr>
            <a:r>
              <a:rPr lang="en-US" sz="1800" dirty="0" smtClean="0"/>
              <a:t>Maximum temperature of samples may be increased above desired science goal</a:t>
            </a:r>
          </a:p>
          <a:p>
            <a:pPr>
              <a:buAutoNum type="arabicPeriod"/>
            </a:pPr>
            <a:r>
              <a:rPr lang="en-US" sz="1800" dirty="0" smtClean="0"/>
              <a:t>Greater traverse potentially required for retrieval mission</a:t>
            </a:r>
          </a:p>
          <a:p>
            <a:pPr>
              <a:buAutoNum type="arabicPeriod"/>
            </a:pPr>
            <a:r>
              <a:rPr lang="en-US" sz="1800" dirty="0" smtClean="0"/>
              <a:t>Retrieval mission must be able to locate and transfer tubes from surface into MAV</a:t>
            </a:r>
            <a:endParaRPr lang="en-US" sz="1800" dirty="0"/>
          </a:p>
          <a:p>
            <a:pPr>
              <a:buAutoNum type="arabicPeriod"/>
            </a:pPr>
            <a:endParaRPr lang="en-US" sz="1400" dirty="0"/>
          </a:p>
          <a:p>
            <a:pPr>
              <a:buAutoNum type="arabicPeriod"/>
            </a:pPr>
            <a:endParaRPr lang="en-US" sz="1800" dirty="0" smtClean="0"/>
          </a:p>
        </p:txBody>
      </p:sp>
    </p:spTree>
    <p:extLst>
      <p:ext uri="{BB962C8B-B14F-4D97-AF65-F5344CB8AC3E}">
        <p14:creationId xmlns:p14="http://schemas.microsoft.com/office/powerpoint/2010/main" val="252590369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p:cNvSpPr/>
          <p:nvPr/>
        </p:nvSpPr>
        <p:spPr>
          <a:xfrm>
            <a:off x="-4234" y="5474510"/>
            <a:ext cx="9149822" cy="1383490"/>
          </a:xfrm>
          <a:prstGeom prst="rect">
            <a:avLst/>
          </a:prstGeom>
          <a:solidFill>
            <a:srgbClr val="0000FF">
              <a:alpha val="11000"/>
            </a:srgbClr>
          </a:solidFill>
          <a:ln w="285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7" name="Line 73"/>
          <p:cNvSpPr>
            <a:spLocks noChangeShapeType="1"/>
          </p:cNvSpPr>
          <p:nvPr/>
        </p:nvSpPr>
        <p:spPr bwMode="auto">
          <a:xfrm>
            <a:off x="4804259" y="5970570"/>
            <a:ext cx="4400598" cy="22422"/>
          </a:xfrm>
          <a:prstGeom prst="line">
            <a:avLst/>
          </a:prstGeom>
          <a:noFill/>
          <a:ln w="19050" cmpd="sng">
            <a:solidFill>
              <a:schemeClr val="accent1">
                <a:lumMod val="60000"/>
                <a:lumOff val="40000"/>
              </a:schemeClr>
            </a:solidFill>
            <a:prstDash val="dash"/>
            <a:round/>
            <a:headEnd/>
            <a:tailEnd/>
          </a:ln>
        </p:spPr>
        <p:txBody>
          <a:bodyPr wrap="none" anchor="ctr"/>
          <a:lstStyle/>
          <a:p>
            <a:endParaRPr lang="en-US" sz="1800" dirty="0"/>
          </a:p>
        </p:txBody>
      </p:sp>
      <p:sp>
        <p:nvSpPr>
          <p:cNvPr id="82" name="Notched Right Arrow 81"/>
          <p:cNvSpPr/>
          <p:nvPr/>
        </p:nvSpPr>
        <p:spPr>
          <a:xfrm>
            <a:off x="2057400" y="5838329"/>
            <a:ext cx="5327649" cy="283928"/>
          </a:xfrm>
          <a:prstGeom prst="notchedRightArrow">
            <a:avLst>
              <a:gd name="adj1" fmla="val 60636"/>
              <a:gd name="adj2" fmla="val 34046"/>
            </a:avLst>
          </a:prstGeom>
          <a:solidFill>
            <a:schemeClr val="accent1">
              <a:lumMod val="60000"/>
              <a:lumOff val="40000"/>
            </a:schemeClr>
          </a:solidFill>
          <a:ln>
            <a:noFill/>
          </a:ln>
          <a:effectLst>
            <a:outerShdw blurRad="50800" dist="38100" dir="2700000" algn="tl" rotWithShape="0">
              <a:schemeClr val="tx1">
                <a:alpha val="43000"/>
              </a:scheme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srgbClr val="008000"/>
              </a:solidFill>
              <a:latin typeface="Times"/>
            </a:endParaRPr>
          </a:p>
        </p:txBody>
      </p:sp>
      <p:sp>
        <p:nvSpPr>
          <p:cNvPr id="77" name="Line 74"/>
          <p:cNvSpPr>
            <a:spLocks noChangeShapeType="1"/>
          </p:cNvSpPr>
          <p:nvPr/>
        </p:nvSpPr>
        <p:spPr bwMode="auto">
          <a:xfrm>
            <a:off x="673100" y="6444101"/>
            <a:ext cx="8459588" cy="0"/>
          </a:xfrm>
          <a:prstGeom prst="line">
            <a:avLst/>
          </a:prstGeom>
          <a:noFill/>
          <a:ln w="19050" cmpd="sng">
            <a:solidFill>
              <a:schemeClr val="accent1">
                <a:lumMod val="75000"/>
              </a:schemeClr>
            </a:solidFill>
            <a:prstDash val="dash"/>
            <a:round/>
            <a:headEnd/>
            <a:tailEnd/>
          </a:ln>
        </p:spPr>
        <p:txBody>
          <a:bodyPr wrap="none" anchor="ctr"/>
          <a:lstStyle/>
          <a:p>
            <a:endParaRPr lang="en-US" sz="1800" dirty="0"/>
          </a:p>
        </p:txBody>
      </p:sp>
      <p:sp>
        <p:nvSpPr>
          <p:cNvPr id="46" name="Notched Right Arrow 45"/>
          <p:cNvSpPr/>
          <p:nvPr/>
        </p:nvSpPr>
        <p:spPr>
          <a:xfrm>
            <a:off x="24600" y="5613166"/>
            <a:ext cx="3747300" cy="283928"/>
          </a:xfrm>
          <a:prstGeom prst="notchedRightArrow">
            <a:avLst>
              <a:gd name="adj1" fmla="val 60636"/>
              <a:gd name="adj2" fmla="val 34046"/>
            </a:avLst>
          </a:prstGeom>
          <a:solidFill>
            <a:schemeClr val="accent1">
              <a:lumMod val="40000"/>
              <a:lumOff val="60000"/>
            </a:schemeClr>
          </a:solidFill>
          <a:ln>
            <a:noFill/>
          </a:ln>
          <a:effectLst>
            <a:outerShdw blurRad="50800" dist="38100" dir="2700000" algn="tl" rotWithShape="0">
              <a:schemeClr val="tx1">
                <a:alpha val="43000"/>
              </a:scheme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srgbClr val="008000"/>
              </a:solidFill>
              <a:latin typeface="Times"/>
            </a:endParaRPr>
          </a:p>
        </p:txBody>
      </p:sp>
      <p:sp>
        <p:nvSpPr>
          <p:cNvPr id="72" name="Line 70"/>
          <p:cNvSpPr>
            <a:spLocks noChangeShapeType="1"/>
          </p:cNvSpPr>
          <p:nvPr/>
        </p:nvSpPr>
        <p:spPr bwMode="auto">
          <a:xfrm>
            <a:off x="3635581" y="5759484"/>
            <a:ext cx="5497107" cy="0"/>
          </a:xfrm>
          <a:prstGeom prst="line">
            <a:avLst/>
          </a:prstGeom>
          <a:noFill/>
          <a:ln w="19050" cmpd="sng">
            <a:solidFill>
              <a:schemeClr val="accent1">
                <a:lumMod val="40000"/>
                <a:lumOff val="60000"/>
              </a:schemeClr>
            </a:solidFill>
            <a:prstDash val="dash"/>
            <a:round/>
            <a:headEnd/>
            <a:tailEnd/>
          </a:ln>
        </p:spPr>
        <p:txBody>
          <a:bodyPr wrap="none" anchor="ctr"/>
          <a:lstStyle/>
          <a:p>
            <a:endParaRPr lang="en-US" sz="1800" dirty="0"/>
          </a:p>
        </p:txBody>
      </p:sp>
      <p:sp>
        <p:nvSpPr>
          <p:cNvPr id="83" name="Notched Right Arrow 82"/>
          <p:cNvSpPr/>
          <p:nvPr/>
        </p:nvSpPr>
        <p:spPr>
          <a:xfrm>
            <a:off x="6065323" y="6072516"/>
            <a:ext cx="2384132" cy="283928"/>
          </a:xfrm>
          <a:prstGeom prst="notchedRightArrow">
            <a:avLst>
              <a:gd name="adj1" fmla="val 60636"/>
              <a:gd name="adj2" fmla="val 34046"/>
            </a:avLst>
          </a:prstGeom>
          <a:solidFill>
            <a:schemeClr val="tx2">
              <a:lumMod val="60000"/>
              <a:lumOff val="40000"/>
            </a:schemeClr>
          </a:solidFill>
          <a:ln>
            <a:noFill/>
          </a:ln>
          <a:effectLst>
            <a:outerShdw blurRad="50800" dist="38100" dir="2700000" algn="tl" rotWithShape="0">
              <a:schemeClr val="tx1">
                <a:alpha val="43000"/>
              </a:scheme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srgbClr val="008000"/>
              </a:solidFill>
              <a:latin typeface="Times"/>
            </a:endParaRPr>
          </a:p>
        </p:txBody>
      </p:sp>
      <p:sp>
        <p:nvSpPr>
          <p:cNvPr id="84" name="Notched Right Arrow 83"/>
          <p:cNvSpPr/>
          <p:nvPr/>
        </p:nvSpPr>
        <p:spPr>
          <a:xfrm>
            <a:off x="572735" y="6274696"/>
            <a:ext cx="8325731" cy="323164"/>
          </a:xfrm>
          <a:prstGeom prst="notchedRightArrow">
            <a:avLst>
              <a:gd name="adj1" fmla="val 60636"/>
              <a:gd name="adj2" fmla="val 34046"/>
            </a:avLst>
          </a:prstGeom>
          <a:solidFill>
            <a:srgbClr val="4575B0"/>
          </a:solidFill>
          <a:ln>
            <a:noFill/>
          </a:ln>
          <a:effectLst>
            <a:outerShdw blurRad="50800" dist="38100" dir="2700000" algn="tl" rotWithShape="0">
              <a:schemeClr val="tx1">
                <a:alpha val="43000"/>
              </a:scheme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srgbClr val="008000"/>
              </a:solidFill>
              <a:latin typeface="Times"/>
            </a:endParaRPr>
          </a:p>
        </p:txBody>
      </p:sp>
      <p:pic>
        <p:nvPicPr>
          <p:cNvPr id="61444" name="Picture 4" descr="Next Decade blank"/>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4234" y="3359043"/>
            <a:ext cx="9145588" cy="220358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1443" name="Rectangle 3"/>
          <p:cNvSpPr>
            <a:spLocks noChangeArrowheads="1"/>
          </p:cNvSpPr>
          <p:nvPr/>
        </p:nvSpPr>
        <p:spPr bwMode="auto">
          <a:xfrm>
            <a:off x="33866" y="-172390"/>
            <a:ext cx="9144000" cy="2390947"/>
          </a:xfrm>
          <a:prstGeom prst="rect">
            <a:avLst/>
          </a:prstGeom>
          <a:noFill/>
          <a:ln w="9525">
            <a:noFill/>
            <a:miter lim="800000"/>
            <a:headEnd/>
            <a:tailEnd/>
          </a:ln>
        </p:spPr>
        <p:txBody>
          <a:bodyPr wrap="none" anchor="ctr"/>
          <a:lstStyle/>
          <a:p>
            <a:pPr fontAlgn="base">
              <a:spcBef>
                <a:spcPct val="0"/>
              </a:spcBef>
              <a:spcAft>
                <a:spcPct val="0"/>
              </a:spcAft>
            </a:pPr>
            <a:endParaRPr lang="en-US" dirty="0">
              <a:solidFill>
                <a:srgbClr val="000000"/>
              </a:solidFill>
              <a:latin typeface="Arial" charset="0"/>
              <a:ea typeface="ＭＳ Ｐゴシック" charset="0"/>
            </a:endParaRPr>
          </a:p>
        </p:txBody>
      </p:sp>
      <p:sp>
        <p:nvSpPr>
          <p:cNvPr id="61442" name="Slide Number Placeholder 3"/>
          <p:cNvSpPr>
            <a:spLocks noGrp="1"/>
          </p:cNvSpPr>
          <p:nvPr>
            <p:ph type="sldNum" sz="quarter" idx="11"/>
          </p:nvPr>
        </p:nvSpPr>
        <p:spPr>
          <a:xfrm>
            <a:off x="3158066" y="5060973"/>
            <a:ext cx="2895600" cy="365125"/>
          </a:xfrm>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fld id="{6556AA11-63A5-EB41-BB28-61BB61EE8D3A}" type="slidenum">
              <a:rPr lang="en-US" sz="800">
                <a:solidFill>
                  <a:srgbClr val="4F1705"/>
                </a:solidFill>
                <a:latin typeface="Arial" charset="0"/>
              </a:rPr>
              <a:pPr/>
              <a:t>2</a:t>
            </a:fld>
            <a:endParaRPr lang="en-US" sz="800" dirty="0">
              <a:solidFill>
                <a:srgbClr val="4F1705"/>
              </a:solidFill>
              <a:latin typeface="Arial" charset="0"/>
            </a:endParaRPr>
          </a:p>
        </p:txBody>
      </p:sp>
      <p:pic>
        <p:nvPicPr>
          <p:cNvPr id="61483" name="Picture 13" descr="MRO2"/>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2115561" y="1682598"/>
            <a:ext cx="987986" cy="8166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5" name="Text Box 14"/>
          <p:cNvSpPr txBox="1">
            <a:spLocks noChangeArrowheads="1"/>
          </p:cNvSpPr>
          <p:nvPr/>
        </p:nvSpPr>
        <p:spPr bwMode="auto">
          <a:xfrm>
            <a:off x="1853818" y="2693305"/>
            <a:ext cx="1399241" cy="646331"/>
          </a:xfrm>
          <a:prstGeom prst="rect">
            <a:avLst/>
          </a:prstGeom>
          <a:noFill/>
          <a:ln w="9525">
            <a:noFill/>
            <a:miter lim="800000"/>
            <a:headEnd/>
            <a:tailEnd/>
          </a:ln>
          <a:effectLst/>
        </p:spPr>
        <p:txBody>
          <a:bodyPr wrap="none">
            <a:spAutoFit/>
          </a:bodyPr>
          <a:lstStyle/>
          <a:p>
            <a:pPr algn="ctr" fontAlgn="base">
              <a:spcBef>
                <a:spcPct val="0"/>
              </a:spcBef>
              <a:spcAft>
                <a:spcPct val="0"/>
              </a:spcAft>
              <a:defRPr/>
            </a:pPr>
            <a:r>
              <a:rPr lang="en-US" sz="1200" b="1" dirty="0" smtClean="0">
                <a:solidFill>
                  <a:schemeClr val="bg2"/>
                </a:solidFill>
                <a:latin typeface="Arial"/>
                <a:ea typeface="ＭＳ Ｐゴシック" pitchFamily="-65" charset="-128"/>
                <a:cs typeface="Arial"/>
              </a:rPr>
              <a:t>Mars </a:t>
            </a:r>
          </a:p>
          <a:p>
            <a:pPr algn="ctr" fontAlgn="base">
              <a:spcBef>
                <a:spcPct val="0"/>
              </a:spcBef>
              <a:spcAft>
                <a:spcPct val="0"/>
              </a:spcAft>
              <a:defRPr/>
            </a:pPr>
            <a:r>
              <a:rPr lang="en-US" sz="1200" b="1" dirty="0" smtClean="0">
                <a:solidFill>
                  <a:schemeClr val="bg2"/>
                </a:solidFill>
                <a:latin typeface="Arial"/>
                <a:ea typeface="ＭＳ Ｐゴシック" pitchFamily="-65" charset="-128"/>
                <a:cs typeface="Arial"/>
              </a:rPr>
              <a:t>Reconnaissance</a:t>
            </a:r>
          </a:p>
          <a:p>
            <a:pPr algn="ctr" fontAlgn="base">
              <a:spcBef>
                <a:spcPct val="0"/>
              </a:spcBef>
              <a:spcAft>
                <a:spcPct val="0"/>
              </a:spcAft>
              <a:defRPr/>
            </a:pPr>
            <a:r>
              <a:rPr lang="en-US" sz="1200" b="1" dirty="0" smtClean="0">
                <a:solidFill>
                  <a:schemeClr val="bg2"/>
                </a:solidFill>
                <a:latin typeface="Arial"/>
                <a:ea typeface="ＭＳ Ｐゴシック" pitchFamily="-65" charset="-128"/>
                <a:cs typeface="Arial"/>
              </a:rPr>
              <a:t>Orbiter</a:t>
            </a:r>
            <a:endParaRPr lang="en-US" sz="1200" b="1" dirty="0">
              <a:solidFill>
                <a:schemeClr val="bg2"/>
              </a:solidFill>
              <a:latin typeface="Arial"/>
              <a:ea typeface="ＭＳ Ｐゴシック" pitchFamily="-65" charset="-128"/>
              <a:cs typeface="Arial"/>
            </a:endParaRPr>
          </a:p>
        </p:txBody>
      </p:sp>
      <p:pic>
        <p:nvPicPr>
          <p:cNvPr id="61481" name="Picture 16" descr="marsExpress"/>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390203" y="2346708"/>
            <a:ext cx="961077" cy="55486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8" name="Text Box 17"/>
          <p:cNvSpPr txBox="1">
            <a:spLocks noChangeArrowheads="1"/>
          </p:cNvSpPr>
          <p:nvPr/>
        </p:nvSpPr>
        <p:spPr bwMode="auto">
          <a:xfrm>
            <a:off x="39683" y="2938613"/>
            <a:ext cx="1497054" cy="400110"/>
          </a:xfrm>
          <a:prstGeom prst="rect">
            <a:avLst/>
          </a:prstGeom>
          <a:noFill/>
          <a:ln w="9525">
            <a:noFill/>
            <a:miter lim="800000"/>
            <a:headEnd/>
            <a:tailEnd/>
          </a:ln>
          <a:effectLst/>
        </p:spPr>
        <p:txBody>
          <a:bodyPr wrap="square">
            <a:spAutoFit/>
          </a:bodyPr>
          <a:lstStyle/>
          <a:p>
            <a:pPr algn="ctr" fontAlgn="base">
              <a:spcBef>
                <a:spcPct val="0"/>
              </a:spcBef>
              <a:spcAft>
                <a:spcPct val="0"/>
              </a:spcAft>
              <a:defRPr/>
            </a:pPr>
            <a:r>
              <a:rPr lang="en-US" sz="1000" b="1" dirty="0" smtClean="0">
                <a:solidFill>
                  <a:srgbClr val="A98350"/>
                </a:solidFill>
                <a:latin typeface="Arial" charset="0"/>
                <a:ea typeface="ＭＳ Ｐゴシック" pitchFamily="-65" charset="-128"/>
              </a:rPr>
              <a:t>ESA Mars Express</a:t>
            </a:r>
          </a:p>
          <a:p>
            <a:pPr algn="ctr" fontAlgn="base">
              <a:spcBef>
                <a:spcPct val="0"/>
              </a:spcBef>
              <a:spcAft>
                <a:spcPct val="0"/>
              </a:spcAft>
              <a:defRPr/>
            </a:pPr>
            <a:r>
              <a:rPr lang="en-US" sz="1000" b="1" dirty="0" smtClean="0">
                <a:solidFill>
                  <a:srgbClr val="EEECE1"/>
                </a:solidFill>
                <a:latin typeface="Arial" charset="0"/>
                <a:ea typeface="ＭＳ Ｐゴシック" pitchFamily="-65" charset="-128"/>
              </a:rPr>
              <a:t>(NASA: MARSIS)</a:t>
            </a:r>
            <a:endParaRPr lang="en-US" sz="1000" b="1" dirty="0">
              <a:solidFill>
                <a:srgbClr val="EEECE1"/>
              </a:solidFill>
              <a:latin typeface="Arial" charset="0"/>
              <a:ea typeface="ＭＳ Ｐゴシック" pitchFamily="-65" charset="-128"/>
            </a:endParaRPr>
          </a:p>
        </p:txBody>
      </p:sp>
      <p:pic>
        <p:nvPicPr>
          <p:cNvPr id="61479" name="Picture 19" descr="MRO"/>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rot="1436516">
            <a:off x="134951" y="1304930"/>
            <a:ext cx="977948" cy="75120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1" name="Text Box 20"/>
          <p:cNvSpPr txBox="1">
            <a:spLocks noChangeArrowheads="1"/>
          </p:cNvSpPr>
          <p:nvPr/>
        </p:nvSpPr>
        <p:spPr bwMode="auto">
          <a:xfrm>
            <a:off x="16582" y="1931656"/>
            <a:ext cx="1228296" cy="276999"/>
          </a:xfrm>
          <a:prstGeom prst="rect">
            <a:avLst/>
          </a:prstGeom>
          <a:noFill/>
          <a:ln w="9525">
            <a:noFill/>
            <a:miter lim="800000"/>
            <a:headEnd/>
            <a:tailEnd/>
          </a:ln>
          <a:effectLst/>
        </p:spPr>
        <p:txBody>
          <a:bodyPr wrap="none">
            <a:spAutoFit/>
          </a:bodyPr>
          <a:lstStyle/>
          <a:p>
            <a:pPr fontAlgn="base">
              <a:spcBef>
                <a:spcPct val="0"/>
              </a:spcBef>
              <a:spcAft>
                <a:spcPct val="0"/>
              </a:spcAft>
              <a:defRPr/>
            </a:pPr>
            <a:r>
              <a:rPr lang="en-US" sz="1200" b="1" dirty="0" smtClean="0">
                <a:solidFill>
                  <a:schemeClr val="bg2"/>
                </a:solidFill>
                <a:latin typeface="Arial"/>
                <a:ea typeface="ＭＳ Ｐゴシック" pitchFamily="-65" charset="-128"/>
                <a:cs typeface="Arial"/>
              </a:rPr>
              <a:t>Mars Odyssey</a:t>
            </a:r>
            <a:endParaRPr lang="en-US" sz="1200" b="1" dirty="0">
              <a:solidFill>
                <a:schemeClr val="bg2"/>
              </a:solidFill>
              <a:latin typeface="Arial"/>
              <a:ea typeface="ＭＳ Ｐゴシック" pitchFamily="-65" charset="-128"/>
              <a:cs typeface="Arial"/>
            </a:endParaRPr>
          </a:p>
        </p:txBody>
      </p:sp>
      <p:pic>
        <p:nvPicPr>
          <p:cNvPr id="61450" name="Picture 22" descr="mer"/>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572736" y="4796236"/>
            <a:ext cx="908930" cy="66951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3" name="Group 2"/>
          <p:cNvGrpSpPr/>
          <p:nvPr/>
        </p:nvGrpSpPr>
        <p:grpSpPr>
          <a:xfrm>
            <a:off x="1716826" y="626375"/>
            <a:ext cx="1454150" cy="590966"/>
            <a:chOff x="994917" y="949312"/>
            <a:chExt cx="1454150" cy="590966"/>
          </a:xfrm>
        </p:grpSpPr>
        <p:sp>
          <p:nvSpPr>
            <p:cNvPr id="61455" name="Text Box 30"/>
            <p:cNvSpPr txBox="1">
              <a:spLocks noChangeArrowheads="1"/>
            </p:cNvSpPr>
            <p:nvPr/>
          </p:nvSpPr>
          <p:spPr bwMode="auto">
            <a:xfrm>
              <a:off x="994917" y="949312"/>
              <a:ext cx="1454150" cy="366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pPr eaLnBrk="1" fontAlgn="base" hangingPunct="1">
                <a:spcBef>
                  <a:spcPct val="0"/>
                </a:spcBef>
                <a:spcAft>
                  <a:spcPct val="0"/>
                </a:spcAft>
              </a:pPr>
              <a:r>
                <a:rPr lang="en-US" sz="1800" b="1" dirty="0">
                  <a:solidFill>
                    <a:srgbClr val="F2A844"/>
                  </a:solidFill>
                  <a:latin typeface="Arial"/>
                  <a:cs typeface="Arial"/>
                </a:rPr>
                <a:t>Operational</a:t>
              </a:r>
            </a:p>
          </p:txBody>
        </p:sp>
        <p:sp>
          <p:nvSpPr>
            <p:cNvPr id="61459" name="Text Box 50"/>
            <p:cNvSpPr txBox="1">
              <a:spLocks noChangeArrowheads="1"/>
            </p:cNvSpPr>
            <p:nvPr/>
          </p:nvSpPr>
          <p:spPr bwMode="auto">
            <a:xfrm>
              <a:off x="1104717" y="1201724"/>
              <a:ext cx="1279918" cy="33855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pPr eaLnBrk="1" fontAlgn="base" hangingPunct="1">
                <a:spcBef>
                  <a:spcPct val="0"/>
                </a:spcBef>
                <a:spcAft>
                  <a:spcPct val="0"/>
                </a:spcAft>
              </a:pPr>
              <a:r>
                <a:rPr lang="en-US" sz="1600" b="1" dirty="0" smtClean="0">
                  <a:solidFill>
                    <a:srgbClr val="F2A844"/>
                  </a:solidFill>
                  <a:latin typeface="Arial"/>
                  <a:cs typeface="Arial"/>
                </a:rPr>
                <a:t>2001 - 2014</a:t>
              </a:r>
              <a:endParaRPr lang="en-US" sz="1600" b="1" dirty="0">
                <a:solidFill>
                  <a:srgbClr val="F2A844"/>
                </a:solidFill>
                <a:latin typeface="Arial"/>
                <a:cs typeface="Arial"/>
              </a:endParaRPr>
            </a:p>
          </p:txBody>
        </p:sp>
      </p:grpSp>
      <p:sp>
        <p:nvSpPr>
          <p:cNvPr id="34" name="Text Box 35"/>
          <p:cNvSpPr txBox="1">
            <a:spLocks noChangeArrowheads="1"/>
          </p:cNvSpPr>
          <p:nvPr/>
        </p:nvSpPr>
        <p:spPr bwMode="auto">
          <a:xfrm>
            <a:off x="3404921" y="2858830"/>
            <a:ext cx="1173182" cy="276999"/>
          </a:xfrm>
          <a:prstGeom prst="rect">
            <a:avLst/>
          </a:prstGeom>
          <a:noFill/>
          <a:ln w="9525">
            <a:noFill/>
            <a:miter lim="800000"/>
            <a:headEnd/>
            <a:tailEnd/>
          </a:ln>
          <a:effectLst/>
        </p:spPr>
        <p:txBody>
          <a:bodyPr wrap="square">
            <a:spAutoFit/>
          </a:bodyPr>
          <a:lstStyle/>
          <a:p>
            <a:pPr algn="ctr" fontAlgn="base">
              <a:spcBef>
                <a:spcPct val="0"/>
              </a:spcBef>
              <a:spcAft>
                <a:spcPct val="0"/>
              </a:spcAft>
              <a:defRPr/>
            </a:pPr>
            <a:r>
              <a:rPr lang="en-US" sz="1200" b="1" dirty="0" smtClean="0">
                <a:solidFill>
                  <a:schemeClr val="bg1"/>
                </a:solidFill>
                <a:latin typeface="Arial"/>
                <a:ea typeface="ＭＳ Ｐゴシック" pitchFamily="-65" charset="-128"/>
                <a:cs typeface="Arial"/>
              </a:rPr>
              <a:t>MAVEN</a:t>
            </a:r>
            <a:endParaRPr lang="en-US" sz="1200" b="1" dirty="0">
              <a:solidFill>
                <a:schemeClr val="bg1"/>
              </a:solidFill>
              <a:latin typeface="Arial"/>
              <a:ea typeface="ＭＳ Ｐゴシック" pitchFamily="-65" charset="-128"/>
              <a:cs typeface="Arial"/>
            </a:endParaRPr>
          </a:p>
        </p:txBody>
      </p:sp>
      <p:sp>
        <p:nvSpPr>
          <p:cNvPr id="61465" name="Text Box 25"/>
          <p:cNvSpPr txBox="1">
            <a:spLocks noChangeArrowheads="1"/>
          </p:cNvSpPr>
          <p:nvPr/>
        </p:nvSpPr>
        <p:spPr bwMode="auto">
          <a:xfrm>
            <a:off x="4821258" y="726217"/>
            <a:ext cx="696912" cy="369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pPr eaLnBrk="1" fontAlgn="base" hangingPunct="1">
              <a:spcBef>
                <a:spcPct val="0"/>
              </a:spcBef>
              <a:spcAft>
                <a:spcPct val="0"/>
              </a:spcAft>
            </a:pPr>
            <a:r>
              <a:rPr lang="en-US" sz="1800" b="1" dirty="0">
                <a:solidFill>
                  <a:srgbClr val="F2A844"/>
                </a:solidFill>
                <a:latin typeface="Arial"/>
                <a:cs typeface="Arial"/>
              </a:rPr>
              <a:t>2016</a:t>
            </a:r>
          </a:p>
        </p:txBody>
      </p:sp>
      <p:sp>
        <p:nvSpPr>
          <p:cNvPr id="61466" name="Text Box 26"/>
          <p:cNvSpPr txBox="1">
            <a:spLocks noChangeArrowheads="1"/>
          </p:cNvSpPr>
          <p:nvPr/>
        </p:nvSpPr>
        <p:spPr bwMode="auto">
          <a:xfrm>
            <a:off x="5941166" y="726773"/>
            <a:ext cx="698178"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pPr eaLnBrk="1" fontAlgn="base" hangingPunct="1">
              <a:spcBef>
                <a:spcPct val="0"/>
              </a:spcBef>
              <a:spcAft>
                <a:spcPct val="0"/>
              </a:spcAft>
            </a:pPr>
            <a:r>
              <a:rPr lang="en-US" sz="1800" b="1" dirty="0" smtClean="0">
                <a:solidFill>
                  <a:srgbClr val="F2A844"/>
                </a:solidFill>
                <a:latin typeface="Arial"/>
                <a:cs typeface="Arial"/>
              </a:rPr>
              <a:t>2018</a:t>
            </a:r>
            <a:endParaRPr lang="en-US" sz="1800" b="1" dirty="0">
              <a:solidFill>
                <a:srgbClr val="F2A844"/>
              </a:solidFill>
              <a:latin typeface="Arial"/>
              <a:cs typeface="Arial"/>
            </a:endParaRPr>
          </a:p>
        </p:txBody>
      </p:sp>
      <p:sp>
        <p:nvSpPr>
          <p:cNvPr id="61467" name="Text Box 27"/>
          <p:cNvSpPr txBox="1">
            <a:spLocks noChangeArrowheads="1"/>
          </p:cNvSpPr>
          <p:nvPr/>
        </p:nvSpPr>
        <p:spPr bwMode="auto">
          <a:xfrm>
            <a:off x="7126605" y="726773"/>
            <a:ext cx="698178"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pPr eaLnBrk="1" fontAlgn="base" hangingPunct="1">
              <a:spcBef>
                <a:spcPct val="0"/>
              </a:spcBef>
              <a:spcAft>
                <a:spcPct val="0"/>
              </a:spcAft>
            </a:pPr>
            <a:r>
              <a:rPr lang="en-US" sz="1800" b="1" dirty="0">
                <a:solidFill>
                  <a:srgbClr val="F2A844"/>
                </a:solidFill>
                <a:latin typeface="Arial"/>
                <a:cs typeface="Arial"/>
              </a:rPr>
              <a:t>2020</a:t>
            </a:r>
          </a:p>
        </p:txBody>
      </p:sp>
      <p:sp>
        <p:nvSpPr>
          <p:cNvPr id="61474" name="Text Box 40"/>
          <p:cNvSpPr txBox="1">
            <a:spLocks noChangeArrowheads="1"/>
          </p:cNvSpPr>
          <p:nvPr/>
        </p:nvSpPr>
        <p:spPr bwMode="auto">
          <a:xfrm>
            <a:off x="1839857" y="3861107"/>
            <a:ext cx="1427162" cy="64633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pPr algn="ctr" eaLnBrk="1" fontAlgn="base" hangingPunct="1">
              <a:spcBef>
                <a:spcPct val="0"/>
              </a:spcBef>
              <a:spcAft>
                <a:spcPct val="0"/>
              </a:spcAft>
            </a:pPr>
            <a:r>
              <a:rPr lang="en-US" sz="1200" b="1" i="1" dirty="0">
                <a:solidFill>
                  <a:srgbClr val="FFFFFF"/>
                </a:solidFill>
                <a:latin typeface="Arial"/>
                <a:cs typeface="Arial"/>
              </a:rPr>
              <a:t>Curiosity </a:t>
            </a:r>
            <a:r>
              <a:rPr lang="en-US" sz="1200" b="1" dirty="0">
                <a:solidFill>
                  <a:srgbClr val="FFFFFF"/>
                </a:solidFill>
                <a:latin typeface="Arial"/>
                <a:cs typeface="Arial"/>
              </a:rPr>
              <a:t>– </a:t>
            </a:r>
          </a:p>
          <a:p>
            <a:pPr algn="ctr" eaLnBrk="1" fontAlgn="base" hangingPunct="1">
              <a:spcBef>
                <a:spcPct val="0"/>
              </a:spcBef>
              <a:spcAft>
                <a:spcPct val="0"/>
              </a:spcAft>
            </a:pPr>
            <a:r>
              <a:rPr lang="en-US" sz="1200" b="1" dirty="0">
                <a:solidFill>
                  <a:srgbClr val="FFFFFF"/>
                </a:solidFill>
                <a:latin typeface="Arial"/>
                <a:cs typeface="Arial"/>
              </a:rPr>
              <a:t>Mars Science Laboratory</a:t>
            </a:r>
          </a:p>
        </p:txBody>
      </p:sp>
      <p:pic>
        <p:nvPicPr>
          <p:cNvPr id="61475" name="Picture 2" descr="C:\Documents and Settings\dmccuist\Local Settings\Temporary Internet Files\Content.Outlook\M0ZBFX0I\MSL_on_clear.gif"/>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1910353" y="4638479"/>
            <a:ext cx="1446091" cy="113132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7" name="Picture 2" descr="Maven.png"/>
          <p:cNvPicPr>
            <a:picLocks noChangeAspect="1"/>
          </p:cNvPicPr>
          <p:nvPr/>
        </p:nvPicPr>
        <p:blipFill>
          <a:blip r:embed="rId9" cstate="screen">
            <a:extLst>
              <a:ext uri="{28A0092B-C50C-407E-A947-70E740481C1C}">
                <a14:useLocalDpi xmlns:a14="http://schemas.microsoft.com/office/drawing/2010/main"/>
              </a:ext>
            </a:extLst>
          </a:blip>
          <a:srcRect/>
          <a:stretch>
            <a:fillRect/>
          </a:stretch>
        </p:blipFill>
        <p:spPr bwMode="auto">
          <a:xfrm>
            <a:off x="3356444" y="1404707"/>
            <a:ext cx="1160354" cy="10007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1" name="Text Box 35"/>
          <p:cNvSpPr txBox="1">
            <a:spLocks noChangeArrowheads="1"/>
          </p:cNvSpPr>
          <p:nvPr/>
        </p:nvSpPr>
        <p:spPr bwMode="auto">
          <a:xfrm>
            <a:off x="6909696" y="4043963"/>
            <a:ext cx="1165177" cy="46166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pPr algn="ctr" eaLnBrk="1" fontAlgn="base" hangingPunct="1">
              <a:spcBef>
                <a:spcPct val="0"/>
              </a:spcBef>
              <a:spcAft>
                <a:spcPct val="0"/>
              </a:spcAft>
            </a:pPr>
            <a:r>
              <a:rPr lang="en-US" sz="1200" b="1" dirty="0" smtClean="0">
                <a:solidFill>
                  <a:srgbClr val="800000"/>
                </a:solidFill>
                <a:latin typeface="Arial"/>
                <a:cs typeface="Arial"/>
              </a:rPr>
              <a:t>Science Rover  </a:t>
            </a:r>
            <a:endParaRPr lang="en-US" sz="1200" b="1" dirty="0">
              <a:solidFill>
                <a:srgbClr val="800000"/>
              </a:solidFill>
              <a:latin typeface="Arial"/>
              <a:cs typeface="Arial"/>
            </a:endParaRPr>
          </a:p>
        </p:txBody>
      </p:sp>
      <p:sp>
        <p:nvSpPr>
          <p:cNvPr id="61446" name="Line 10"/>
          <p:cNvSpPr>
            <a:spLocks noChangeShapeType="1"/>
          </p:cNvSpPr>
          <p:nvPr/>
        </p:nvSpPr>
        <p:spPr bwMode="auto">
          <a:xfrm>
            <a:off x="4568709" y="684258"/>
            <a:ext cx="0" cy="4882082"/>
          </a:xfrm>
          <a:prstGeom prst="line">
            <a:avLst/>
          </a:prstGeom>
          <a:noFill/>
          <a:ln w="9525">
            <a:solidFill>
              <a:srgbClr val="BCAA92"/>
            </a:solidFill>
            <a:round/>
            <a:headEnd/>
            <a:tailEnd/>
          </a:ln>
          <a:extLst>
            <a:ext uri="{909E8E84-426E-40dd-AFC4-6F175D3DCCD1}">
              <a14:hiddenFill xmlns:a14="http://schemas.microsoft.com/office/drawing/2010/main" xmlns="">
                <a:noFill/>
              </a14:hiddenFill>
            </a:ext>
          </a:extLst>
        </p:spPr>
        <p:txBody>
          <a:bodyPr wrap="none" anchor="ctr"/>
          <a:lstStyle/>
          <a:p>
            <a:pPr fontAlgn="base">
              <a:spcBef>
                <a:spcPct val="0"/>
              </a:spcBef>
              <a:spcAft>
                <a:spcPct val="0"/>
              </a:spcAft>
            </a:pPr>
            <a:endParaRPr lang="en-US" dirty="0">
              <a:solidFill>
                <a:srgbClr val="000000"/>
              </a:solidFill>
              <a:latin typeface="Arial" charset="0"/>
              <a:ea typeface="ＭＳ Ｐゴシック" charset="0"/>
            </a:endParaRPr>
          </a:p>
        </p:txBody>
      </p:sp>
      <p:sp>
        <p:nvSpPr>
          <p:cNvPr id="61456" name="Line 31"/>
          <p:cNvSpPr>
            <a:spLocks noChangeShapeType="1"/>
          </p:cNvSpPr>
          <p:nvPr/>
        </p:nvSpPr>
        <p:spPr bwMode="auto">
          <a:xfrm>
            <a:off x="6899065" y="684258"/>
            <a:ext cx="0" cy="4882082"/>
          </a:xfrm>
          <a:prstGeom prst="line">
            <a:avLst/>
          </a:prstGeom>
          <a:noFill/>
          <a:ln w="9525">
            <a:solidFill>
              <a:srgbClr val="BCAA92"/>
            </a:solidFill>
            <a:round/>
            <a:headEnd/>
            <a:tailEnd/>
          </a:ln>
          <a:extLst>
            <a:ext uri="{909E8E84-426E-40dd-AFC4-6F175D3DCCD1}">
              <a14:hiddenFill xmlns:a14="http://schemas.microsoft.com/office/drawing/2010/main" xmlns="">
                <a:noFill/>
              </a14:hiddenFill>
            </a:ext>
          </a:extLst>
        </p:spPr>
        <p:txBody>
          <a:bodyPr wrap="none" anchor="ctr"/>
          <a:lstStyle/>
          <a:p>
            <a:pPr fontAlgn="base">
              <a:spcBef>
                <a:spcPct val="0"/>
              </a:spcBef>
              <a:spcAft>
                <a:spcPct val="0"/>
              </a:spcAft>
            </a:pPr>
            <a:endParaRPr lang="en-US" dirty="0">
              <a:solidFill>
                <a:srgbClr val="000000"/>
              </a:solidFill>
              <a:latin typeface="Arial" charset="0"/>
              <a:ea typeface="ＭＳ Ｐゴシック" charset="0"/>
            </a:endParaRPr>
          </a:p>
        </p:txBody>
      </p:sp>
      <p:sp>
        <p:nvSpPr>
          <p:cNvPr id="61464" name="Line 11"/>
          <p:cNvSpPr>
            <a:spLocks noChangeShapeType="1"/>
          </p:cNvSpPr>
          <p:nvPr/>
        </p:nvSpPr>
        <p:spPr bwMode="auto">
          <a:xfrm>
            <a:off x="5733887" y="684258"/>
            <a:ext cx="0" cy="4882082"/>
          </a:xfrm>
          <a:prstGeom prst="line">
            <a:avLst/>
          </a:prstGeom>
          <a:noFill/>
          <a:ln w="9525">
            <a:solidFill>
              <a:srgbClr val="BCAA92"/>
            </a:solidFill>
            <a:round/>
            <a:headEnd/>
            <a:tailEnd/>
          </a:ln>
          <a:extLst>
            <a:ext uri="{909E8E84-426E-40dd-AFC4-6F175D3DCCD1}">
              <a14:hiddenFill xmlns:a14="http://schemas.microsoft.com/office/drawing/2010/main" xmlns="">
                <a:noFill/>
              </a14:hiddenFill>
            </a:ext>
          </a:extLst>
        </p:spPr>
        <p:txBody>
          <a:bodyPr wrap="none" anchor="ctr"/>
          <a:lstStyle/>
          <a:p>
            <a:pPr fontAlgn="base">
              <a:spcBef>
                <a:spcPct val="0"/>
              </a:spcBef>
              <a:spcAft>
                <a:spcPct val="0"/>
              </a:spcAft>
            </a:pPr>
            <a:endParaRPr lang="en-US" dirty="0">
              <a:solidFill>
                <a:srgbClr val="000000"/>
              </a:solidFill>
              <a:latin typeface="Arial" charset="0"/>
              <a:ea typeface="ＭＳ Ｐゴシック" charset="0"/>
            </a:endParaRPr>
          </a:p>
        </p:txBody>
      </p:sp>
      <p:sp>
        <p:nvSpPr>
          <p:cNvPr id="38" name="Line 31"/>
          <p:cNvSpPr>
            <a:spLocks noChangeShapeType="1"/>
          </p:cNvSpPr>
          <p:nvPr/>
        </p:nvSpPr>
        <p:spPr bwMode="auto">
          <a:xfrm>
            <a:off x="8064242" y="708646"/>
            <a:ext cx="0" cy="4882082"/>
          </a:xfrm>
          <a:prstGeom prst="line">
            <a:avLst/>
          </a:prstGeom>
          <a:noFill/>
          <a:ln w="9525">
            <a:solidFill>
              <a:srgbClr val="BCAA92"/>
            </a:solidFill>
            <a:round/>
            <a:headEnd/>
            <a:tailEnd/>
          </a:ln>
          <a:extLst>
            <a:ext uri="{909E8E84-426E-40dd-AFC4-6F175D3DCCD1}">
              <a14:hiddenFill xmlns:a14="http://schemas.microsoft.com/office/drawing/2010/main" xmlns="">
                <a:noFill/>
              </a14:hiddenFill>
            </a:ext>
          </a:extLst>
        </p:spPr>
        <p:txBody>
          <a:bodyPr wrap="none" anchor="ctr"/>
          <a:lstStyle/>
          <a:p>
            <a:pPr fontAlgn="base">
              <a:spcBef>
                <a:spcPct val="0"/>
              </a:spcBef>
              <a:spcAft>
                <a:spcPct val="0"/>
              </a:spcAft>
            </a:pPr>
            <a:endParaRPr lang="en-US" dirty="0">
              <a:solidFill>
                <a:srgbClr val="000000"/>
              </a:solidFill>
              <a:latin typeface="Arial" charset="0"/>
              <a:ea typeface="ＭＳ Ｐゴシック" charset="0"/>
            </a:endParaRPr>
          </a:p>
        </p:txBody>
      </p:sp>
      <p:sp>
        <p:nvSpPr>
          <p:cNvPr id="39" name="Text Box 27"/>
          <p:cNvSpPr txBox="1">
            <a:spLocks noChangeArrowheads="1"/>
          </p:cNvSpPr>
          <p:nvPr/>
        </p:nvSpPr>
        <p:spPr bwMode="auto">
          <a:xfrm>
            <a:off x="8266026" y="726773"/>
            <a:ext cx="697627"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pPr eaLnBrk="1" fontAlgn="base" hangingPunct="1">
              <a:spcBef>
                <a:spcPct val="0"/>
              </a:spcBef>
              <a:spcAft>
                <a:spcPct val="0"/>
              </a:spcAft>
            </a:pPr>
            <a:r>
              <a:rPr lang="en-US" sz="1800" b="1" dirty="0" smtClean="0">
                <a:solidFill>
                  <a:srgbClr val="F2A844"/>
                </a:solidFill>
                <a:latin typeface="Arial"/>
                <a:cs typeface="Arial"/>
              </a:rPr>
              <a:t>2022</a:t>
            </a:r>
            <a:endParaRPr lang="en-US" sz="1800" b="1" dirty="0">
              <a:solidFill>
                <a:srgbClr val="F2A844"/>
              </a:solidFill>
              <a:latin typeface="Arial"/>
              <a:cs typeface="Arial"/>
            </a:endParaRPr>
          </a:p>
        </p:txBody>
      </p:sp>
      <p:sp>
        <p:nvSpPr>
          <p:cNvPr id="49" name="Text Box 35"/>
          <p:cNvSpPr txBox="1">
            <a:spLocks noChangeArrowheads="1"/>
          </p:cNvSpPr>
          <p:nvPr/>
        </p:nvSpPr>
        <p:spPr bwMode="auto">
          <a:xfrm>
            <a:off x="4439832" y="2731471"/>
            <a:ext cx="1401393" cy="55399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pPr algn="ctr" eaLnBrk="1" fontAlgn="base" hangingPunct="1">
              <a:spcBef>
                <a:spcPct val="0"/>
              </a:spcBef>
              <a:spcAft>
                <a:spcPct val="0"/>
              </a:spcAft>
            </a:pPr>
            <a:r>
              <a:rPr lang="en-US" sz="1000" b="1" dirty="0" smtClean="0">
                <a:solidFill>
                  <a:srgbClr val="A98350"/>
                </a:solidFill>
                <a:latin typeface="Arial"/>
                <a:cs typeface="Arial"/>
              </a:rPr>
              <a:t>ESA </a:t>
            </a:r>
          </a:p>
          <a:p>
            <a:pPr algn="ctr" eaLnBrk="1" fontAlgn="base" hangingPunct="1">
              <a:spcBef>
                <a:spcPct val="0"/>
              </a:spcBef>
              <a:spcAft>
                <a:spcPct val="0"/>
              </a:spcAft>
            </a:pPr>
            <a:r>
              <a:rPr lang="en-US" sz="1000" b="1" dirty="0" smtClean="0">
                <a:solidFill>
                  <a:srgbClr val="A98350"/>
                </a:solidFill>
                <a:latin typeface="Arial"/>
                <a:cs typeface="Arial"/>
              </a:rPr>
              <a:t>Trace Gas Orbiter</a:t>
            </a:r>
          </a:p>
          <a:p>
            <a:pPr algn="ctr" eaLnBrk="1" fontAlgn="base" hangingPunct="1">
              <a:spcBef>
                <a:spcPct val="0"/>
              </a:spcBef>
              <a:spcAft>
                <a:spcPct val="0"/>
              </a:spcAft>
            </a:pPr>
            <a:r>
              <a:rPr lang="en-US" sz="1000" b="1" dirty="0" smtClean="0">
                <a:solidFill>
                  <a:srgbClr val="EEECE1"/>
                </a:solidFill>
                <a:latin typeface="Arial"/>
                <a:cs typeface="Arial"/>
              </a:rPr>
              <a:t>(NASA: Electra)</a:t>
            </a:r>
            <a:endParaRPr lang="en-US" sz="1000" b="1" dirty="0">
              <a:solidFill>
                <a:srgbClr val="EEECE1"/>
              </a:solidFill>
              <a:latin typeface="Arial"/>
              <a:cs typeface="Arial"/>
            </a:endParaRPr>
          </a:p>
        </p:txBody>
      </p:sp>
      <p:sp>
        <p:nvSpPr>
          <p:cNvPr id="50" name="Text Box 35"/>
          <p:cNvSpPr txBox="1">
            <a:spLocks noChangeArrowheads="1"/>
          </p:cNvSpPr>
          <p:nvPr/>
        </p:nvSpPr>
        <p:spPr bwMode="auto">
          <a:xfrm>
            <a:off x="5621320" y="3861107"/>
            <a:ext cx="1400300" cy="58477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pPr algn="ctr" eaLnBrk="1" fontAlgn="base" hangingPunct="1">
              <a:spcBef>
                <a:spcPct val="0"/>
              </a:spcBef>
              <a:spcAft>
                <a:spcPct val="0"/>
              </a:spcAft>
            </a:pPr>
            <a:r>
              <a:rPr lang="en-US" sz="1100" b="1" dirty="0" smtClean="0">
                <a:solidFill>
                  <a:srgbClr val="41321E"/>
                </a:solidFill>
                <a:latin typeface="Arial"/>
                <a:cs typeface="Arial"/>
              </a:rPr>
              <a:t>ESA </a:t>
            </a:r>
          </a:p>
          <a:p>
            <a:pPr algn="ctr" eaLnBrk="1" fontAlgn="base" hangingPunct="1">
              <a:spcBef>
                <a:spcPct val="0"/>
              </a:spcBef>
              <a:spcAft>
                <a:spcPct val="0"/>
              </a:spcAft>
            </a:pPr>
            <a:r>
              <a:rPr lang="en-US" sz="1100" b="1" dirty="0" smtClean="0">
                <a:solidFill>
                  <a:srgbClr val="41321E"/>
                </a:solidFill>
                <a:latin typeface="Arial"/>
                <a:cs typeface="Arial"/>
              </a:rPr>
              <a:t>ExoMars Rover</a:t>
            </a:r>
            <a:r>
              <a:rPr lang="en-US" sz="1100" b="1" dirty="0" smtClean="0">
                <a:solidFill>
                  <a:srgbClr val="4F3D25"/>
                </a:solidFill>
                <a:latin typeface="Arial"/>
                <a:cs typeface="Arial"/>
              </a:rPr>
              <a:t> </a:t>
            </a:r>
          </a:p>
          <a:p>
            <a:pPr algn="ctr" eaLnBrk="1" fontAlgn="base" hangingPunct="1">
              <a:spcBef>
                <a:spcPct val="0"/>
              </a:spcBef>
              <a:spcAft>
                <a:spcPct val="0"/>
              </a:spcAft>
            </a:pPr>
            <a:r>
              <a:rPr lang="en-US" sz="1000" b="1" dirty="0" smtClean="0">
                <a:solidFill>
                  <a:schemeClr val="bg1"/>
                </a:solidFill>
                <a:latin typeface="Arial"/>
                <a:cs typeface="Arial"/>
              </a:rPr>
              <a:t>(NASA: MOMA)</a:t>
            </a:r>
            <a:endParaRPr lang="en-US" sz="1000" b="1" dirty="0">
              <a:solidFill>
                <a:schemeClr val="bg1"/>
              </a:solidFill>
              <a:latin typeface="Arial"/>
              <a:cs typeface="Arial"/>
            </a:endParaRPr>
          </a:p>
        </p:txBody>
      </p:sp>
      <p:pic>
        <p:nvPicPr>
          <p:cNvPr id="48" name="Picture 11" descr="MAVEN"/>
          <p:cNvPicPr>
            <a:picLocks noChangeAspect="1" noChangeArrowheads="1"/>
          </p:cNvPicPr>
          <p:nvPr/>
        </p:nvPicPr>
        <p:blipFill>
          <a:blip r:embed="rId10" cstate="screen">
            <a:extLst>
              <a:ext uri="{28A0092B-C50C-407E-A947-70E740481C1C}">
                <a14:useLocalDpi xmlns:a14="http://schemas.microsoft.com/office/drawing/2010/main"/>
              </a:ext>
            </a:extLst>
          </a:blip>
          <a:srcRect/>
          <a:stretch>
            <a:fillRect/>
          </a:stretch>
        </p:blipFill>
        <p:spPr bwMode="auto">
          <a:xfrm rot="20552422">
            <a:off x="4787673" y="1548806"/>
            <a:ext cx="742813" cy="60175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4" name="Picture 37" descr="pheonix"/>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rot="21375037">
            <a:off x="4748890" y="4720396"/>
            <a:ext cx="917239" cy="72489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6" name="Text Box 24"/>
          <p:cNvSpPr txBox="1">
            <a:spLocks noChangeArrowheads="1"/>
          </p:cNvSpPr>
          <p:nvPr/>
        </p:nvSpPr>
        <p:spPr bwMode="auto">
          <a:xfrm>
            <a:off x="128368" y="3861107"/>
            <a:ext cx="1421704" cy="646331"/>
          </a:xfrm>
          <a:prstGeom prst="rect">
            <a:avLst/>
          </a:prstGeom>
          <a:noFill/>
          <a:ln w="9525">
            <a:noFill/>
            <a:miter lim="800000"/>
            <a:headEnd/>
            <a:tailEnd/>
          </a:ln>
          <a:effectLst/>
        </p:spPr>
        <p:txBody>
          <a:bodyPr wrap="square">
            <a:spAutoFit/>
          </a:bodyPr>
          <a:lstStyle/>
          <a:p>
            <a:pPr algn="ctr" fontAlgn="base">
              <a:spcBef>
                <a:spcPct val="0"/>
              </a:spcBef>
              <a:spcAft>
                <a:spcPct val="0"/>
              </a:spcAft>
            </a:pPr>
            <a:r>
              <a:rPr lang="en-US" sz="1200" b="1" i="1" dirty="0" smtClean="0">
                <a:solidFill>
                  <a:schemeClr val="bg1"/>
                </a:solidFill>
                <a:latin typeface="Arial"/>
                <a:ea typeface="ＭＳ Ｐゴシック" pitchFamily="-65" charset="-128"/>
                <a:cs typeface="Arial"/>
              </a:rPr>
              <a:t>Opportunity</a:t>
            </a:r>
            <a:r>
              <a:rPr lang="en-US" sz="1200" b="1" dirty="0" smtClean="0">
                <a:solidFill>
                  <a:schemeClr val="bg1"/>
                </a:solidFill>
                <a:latin typeface="Arial"/>
                <a:ea typeface="ＭＳ Ｐゴシック" pitchFamily="-65" charset="-128"/>
                <a:cs typeface="Arial"/>
              </a:rPr>
              <a:t> </a:t>
            </a:r>
            <a:r>
              <a:rPr lang="en-US" sz="1200" b="1" dirty="0">
                <a:solidFill>
                  <a:schemeClr val="bg1"/>
                </a:solidFill>
                <a:latin typeface="Arial"/>
                <a:cs typeface="Arial"/>
              </a:rPr>
              <a:t>– </a:t>
            </a:r>
          </a:p>
          <a:p>
            <a:pPr algn="ctr" fontAlgn="base">
              <a:spcBef>
                <a:spcPct val="0"/>
              </a:spcBef>
              <a:spcAft>
                <a:spcPct val="0"/>
              </a:spcAft>
              <a:defRPr/>
            </a:pPr>
            <a:r>
              <a:rPr lang="en-US" sz="1200" b="1" dirty="0" smtClean="0">
                <a:solidFill>
                  <a:schemeClr val="bg1"/>
                </a:solidFill>
                <a:latin typeface="Arial"/>
                <a:ea typeface="ＭＳ Ｐゴシック" pitchFamily="-65" charset="-128"/>
                <a:cs typeface="Arial"/>
              </a:rPr>
              <a:t>Mars Exploration </a:t>
            </a:r>
          </a:p>
          <a:p>
            <a:pPr algn="ctr" fontAlgn="base">
              <a:spcBef>
                <a:spcPct val="0"/>
              </a:spcBef>
              <a:spcAft>
                <a:spcPct val="0"/>
              </a:spcAft>
              <a:defRPr/>
            </a:pPr>
            <a:r>
              <a:rPr lang="en-US" sz="1200" b="1" dirty="0" smtClean="0">
                <a:solidFill>
                  <a:schemeClr val="bg1"/>
                </a:solidFill>
                <a:latin typeface="Arial"/>
                <a:ea typeface="ＭＳ Ｐゴシック" pitchFamily="-65" charset="-128"/>
                <a:cs typeface="Arial"/>
              </a:rPr>
              <a:t>Rover</a:t>
            </a:r>
            <a:endParaRPr lang="en-US" sz="1200" b="1" dirty="0">
              <a:solidFill>
                <a:schemeClr val="bg1"/>
              </a:solidFill>
              <a:latin typeface="Arial"/>
              <a:ea typeface="ＭＳ Ｐゴシック" pitchFamily="-65" charset="-128"/>
              <a:cs typeface="Arial"/>
            </a:endParaRPr>
          </a:p>
        </p:txBody>
      </p:sp>
      <p:sp>
        <p:nvSpPr>
          <p:cNvPr id="4" name="Title 3"/>
          <p:cNvSpPr>
            <a:spLocks noGrp="1"/>
          </p:cNvSpPr>
          <p:nvPr>
            <p:ph type="title"/>
          </p:nvPr>
        </p:nvSpPr>
        <p:spPr>
          <a:xfrm>
            <a:off x="-4085" y="7620"/>
            <a:ext cx="9145587" cy="575344"/>
          </a:xfrm>
        </p:spPr>
        <p:txBody>
          <a:bodyPr>
            <a:normAutofit/>
          </a:bodyPr>
          <a:lstStyle/>
          <a:p>
            <a:pPr>
              <a:tabLst>
                <a:tab pos="2974975" algn="l"/>
                <a:tab pos="3141663" algn="l"/>
              </a:tabLst>
              <a:defRPr/>
            </a:pPr>
            <a:r>
              <a:rPr lang="en-US" sz="2000" dirty="0" smtClean="0">
                <a:solidFill>
                  <a:srgbClr val="F2A844"/>
                </a:solidFill>
                <a:latin typeface="Arial"/>
                <a:cs typeface="Arial"/>
              </a:rPr>
              <a:t>Current &amp; Future Mars Missions</a:t>
            </a:r>
            <a:endParaRPr lang="en-US" sz="2000" dirty="0">
              <a:solidFill>
                <a:srgbClr val="F2A844"/>
              </a:solidFill>
              <a:latin typeface="Arial"/>
              <a:cs typeface="Arial"/>
            </a:endParaRPr>
          </a:p>
        </p:txBody>
      </p:sp>
      <p:sp>
        <p:nvSpPr>
          <p:cNvPr id="55" name="Text Box 38"/>
          <p:cNvSpPr txBox="1">
            <a:spLocks noChangeArrowheads="1"/>
          </p:cNvSpPr>
          <p:nvPr/>
        </p:nvSpPr>
        <p:spPr bwMode="auto">
          <a:xfrm>
            <a:off x="4531253" y="4414182"/>
            <a:ext cx="1157596" cy="276999"/>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Lucida Grande" charset="0"/>
                <a:ea typeface="ＭＳ Ｐゴシック" charset="0"/>
                <a:cs typeface="ＭＳ Ｐゴシック" charset="0"/>
              </a:defRPr>
            </a:lvl1pPr>
            <a:lvl2pPr marL="742950" indent="-285750" eaLnBrk="0" hangingPunct="0">
              <a:defRPr sz="2400">
                <a:solidFill>
                  <a:schemeClr val="tx1"/>
                </a:solidFill>
                <a:latin typeface="Lucida Grande" charset="0"/>
                <a:ea typeface="ＭＳ Ｐゴシック" charset="0"/>
              </a:defRPr>
            </a:lvl2pPr>
            <a:lvl3pPr marL="1143000" indent="-228600" eaLnBrk="0" hangingPunct="0">
              <a:defRPr sz="2400">
                <a:solidFill>
                  <a:schemeClr val="tx1"/>
                </a:solidFill>
                <a:latin typeface="Lucida Grande" charset="0"/>
                <a:ea typeface="ＭＳ Ｐゴシック" charset="0"/>
              </a:defRPr>
            </a:lvl3pPr>
            <a:lvl4pPr marL="1600200" indent="-228600" eaLnBrk="0" hangingPunct="0">
              <a:defRPr sz="2400">
                <a:solidFill>
                  <a:schemeClr val="tx1"/>
                </a:solidFill>
                <a:latin typeface="Lucida Grande" charset="0"/>
                <a:ea typeface="ＭＳ Ｐゴシック" charset="0"/>
              </a:defRPr>
            </a:lvl4pPr>
            <a:lvl5pPr marL="2057400" indent="-228600" eaLnBrk="0" hangingPunct="0">
              <a:defRPr sz="2400">
                <a:solidFill>
                  <a:schemeClr val="tx1"/>
                </a:solidFill>
                <a:latin typeface="Lucida Grande" charset="0"/>
                <a:ea typeface="ＭＳ Ｐゴシック" charset="0"/>
              </a:defRPr>
            </a:lvl5pPr>
            <a:lvl6pPr marL="2514600" indent="-228600" eaLnBrk="0" fontAlgn="base" hangingPunct="0">
              <a:spcBef>
                <a:spcPct val="0"/>
              </a:spcBef>
              <a:spcAft>
                <a:spcPct val="0"/>
              </a:spcAft>
              <a:defRPr sz="2400">
                <a:solidFill>
                  <a:schemeClr val="tx1"/>
                </a:solidFill>
                <a:latin typeface="Lucida Grande" charset="0"/>
                <a:ea typeface="ＭＳ Ｐゴシック" charset="0"/>
              </a:defRPr>
            </a:lvl6pPr>
            <a:lvl7pPr marL="2971800" indent="-228600" eaLnBrk="0" fontAlgn="base" hangingPunct="0">
              <a:spcBef>
                <a:spcPct val="0"/>
              </a:spcBef>
              <a:spcAft>
                <a:spcPct val="0"/>
              </a:spcAft>
              <a:defRPr sz="2400">
                <a:solidFill>
                  <a:schemeClr val="tx1"/>
                </a:solidFill>
                <a:latin typeface="Lucida Grande" charset="0"/>
                <a:ea typeface="ＭＳ Ｐゴシック" charset="0"/>
              </a:defRPr>
            </a:lvl7pPr>
            <a:lvl8pPr marL="3429000" indent="-228600" eaLnBrk="0" fontAlgn="base" hangingPunct="0">
              <a:spcBef>
                <a:spcPct val="0"/>
              </a:spcBef>
              <a:spcAft>
                <a:spcPct val="0"/>
              </a:spcAft>
              <a:defRPr sz="2400">
                <a:solidFill>
                  <a:schemeClr val="tx1"/>
                </a:solidFill>
                <a:latin typeface="Lucida Grande" charset="0"/>
                <a:ea typeface="ＭＳ Ｐゴシック" charset="0"/>
              </a:defRPr>
            </a:lvl8pPr>
            <a:lvl9pPr marL="3886200" indent="-228600" eaLnBrk="0" fontAlgn="base" hangingPunct="0">
              <a:spcBef>
                <a:spcPct val="0"/>
              </a:spcBef>
              <a:spcAft>
                <a:spcPct val="0"/>
              </a:spcAft>
              <a:defRPr sz="2400">
                <a:solidFill>
                  <a:schemeClr val="tx1"/>
                </a:solidFill>
                <a:latin typeface="Lucida Grande" charset="0"/>
                <a:ea typeface="ＭＳ Ｐゴシック" charset="0"/>
              </a:defRPr>
            </a:lvl9pPr>
          </a:lstStyle>
          <a:p>
            <a:pPr algn="ctr" eaLnBrk="1" fontAlgn="base" hangingPunct="1">
              <a:spcBef>
                <a:spcPct val="0"/>
              </a:spcBef>
              <a:spcAft>
                <a:spcPct val="0"/>
              </a:spcAft>
            </a:pPr>
            <a:r>
              <a:rPr lang="en-US" sz="1200" b="1" dirty="0" smtClean="0">
                <a:solidFill>
                  <a:srgbClr val="302817"/>
                </a:solidFill>
                <a:latin typeface="Arial"/>
                <a:cs typeface="Arial"/>
              </a:rPr>
              <a:t>InSight</a:t>
            </a:r>
            <a:endParaRPr lang="en-US" sz="1200" b="1" dirty="0">
              <a:solidFill>
                <a:srgbClr val="302817"/>
              </a:solidFill>
              <a:latin typeface="Arial"/>
              <a:cs typeface="Arial"/>
            </a:endParaRPr>
          </a:p>
        </p:txBody>
      </p:sp>
      <p:sp>
        <p:nvSpPr>
          <p:cNvPr id="61" name="Text Box 9"/>
          <p:cNvSpPr txBox="1">
            <a:spLocks noChangeArrowheads="1"/>
          </p:cNvSpPr>
          <p:nvPr/>
        </p:nvSpPr>
        <p:spPr bwMode="auto">
          <a:xfrm>
            <a:off x="3964653" y="5823846"/>
            <a:ext cx="2029401" cy="3039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wrap="none">
            <a:spAutoFit/>
          </a:bodyPr>
          <a:lstStyle>
            <a:lvl1pPr>
              <a:defRPr>
                <a:solidFill>
                  <a:srgbClr val="5C2E00"/>
                </a:solidFill>
                <a:latin typeface="Times" charset="0"/>
                <a:ea typeface="ＭＳ Ｐゴシック" charset="0"/>
              </a:defRPr>
            </a:lvl1pPr>
            <a:lvl2pPr marL="742950" indent="-285750">
              <a:defRPr>
                <a:solidFill>
                  <a:srgbClr val="5C2E00"/>
                </a:solidFill>
                <a:latin typeface="Times" charset="0"/>
                <a:ea typeface="ＭＳ Ｐゴシック" charset="0"/>
              </a:defRPr>
            </a:lvl2pPr>
            <a:lvl3pPr marL="1143000" indent="-228600">
              <a:defRPr>
                <a:solidFill>
                  <a:srgbClr val="5C2E00"/>
                </a:solidFill>
                <a:latin typeface="Times" charset="0"/>
                <a:ea typeface="ＭＳ Ｐゴシック" charset="0"/>
              </a:defRPr>
            </a:lvl3pPr>
            <a:lvl4pPr marL="1600200" indent="-228600">
              <a:defRPr>
                <a:solidFill>
                  <a:srgbClr val="5C2E00"/>
                </a:solidFill>
                <a:latin typeface="Times" charset="0"/>
                <a:ea typeface="ＭＳ Ｐゴシック" charset="0"/>
              </a:defRPr>
            </a:lvl4pPr>
            <a:lvl5pPr marL="2057400" indent="-228600">
              <a:defRPr>
                <a:solidFill>
                  <a:srgbClr val="5C2E00"/>
                </a:solidFill>
                <a:latin typeface="Times" charset="0"/>
                <a:ea typeface="ＭＳ Ｐゴシック" charset="0"/>
              </a:defRPr>
            </a:lvl5pPr>
            <a:lvl6pPr marL="2514600" indent="-228600" eaLnBrk="0" fontAlgn="base" hangingPunct="0">
              <a:spcBef>
                <a:spcPct val="0"/>
              </a:spcBef>
              <a:spcAft>
                <a:spcPct val="0"/>
              </a:spcAft>
              <a:defRPr>
                <a:solidFill>
                  <a:srgbClr val="5C2E00"/>
                </a:solidFill>
                <a:latin typeface="Times" charset="0"/>
                <a:ea typeface="ＭＳ Ｐゴシック" charset="0"/>
              </a:defRPr>
            </a:lvl6pPr>
            <a:lvl7pPr marL="2971800" indent="-228600" eaLnBrk="0" fontAlgn="base" hangingPunct="0">
              <a:spcBef>
                <a:spcPct val="0"/>
              </a:spcBef>
              <a:spcAft>
                <a:spcPct val="0"/>
              </a:spcAft>
              <a:defRPr>
                <a:solidFill>
                  <a:srgbClr val="5C2E00"/>
                </a:solidFill>
                <a:latin typeface="Times" charset="0"/>
                <a:ea typeface="ＭＳ Ｐゴシック" charset="0"/>
              </a:defRPr>
            </a:lvl7pPr>
            <a:lvl8pPr marL="3429000" indent="-228600" eaLnBrk="0" fontAlgn="base" hangingPunct="0">
              <a:spcBef>
                <a:spcPct val="0"/>
              </a:spcBef>
              <a:spcAft>
                <a:spcPct val="0"/>
              </a:spcAft>
              <a:defRPr>
                <a:solidFill>
                  <a:srgbClr val="5C2E00"/>
                </a:solidFill>
                <a:latin typeface="Times" charset="0"/>
                <a:ea typeface="ＭＳ Ｐゴシック" charset="0"/>
              </a:defRPr>
            </a:lvl8pPr>
            <a:lvl9pPr marL="3886200" indent="-228600" eaLnBrk="0" fontAlgn="base" hangingPunct="0">
              <a:spcBef>
                <a:spcPct val="0"/>
              </a:spcBef>
              <a:spcAft>
                <a:spcPct val="0"/>
              </a:spcAft>
              <a:defRPr>
                <a:solidFill>
                  <a:srgbClr val="5C2E00"/>
                </a:solidFill>
                <a:latin typeface="Times" charset="0"/>
                <a:ea typeface="ＭＳ Ｐゴシック" charset="0"/>
              </a:defRPr>
            </a:lvl9pPr>
          </a:lstStyle>
          <a:p>
            <a:pPr>
              <a:lnSpc>
                <a:spcPct val="90000"/>
              </a:lnSpc>
            </a:pPr>
            <a:r>
              <a:rPr lang="en-US" sz="1500" b="1" i="1" dirty="0" smtClean="0">
                <a:solidFill>
                  <a:srgbClr val="110640"/>
                </a:solidFill>
                <a:latin typeface="Arial"/>
                <a:cs typeface="Arial"/>
              </a:rPr>
              <a:t>Explore Habitability</a:t>
            </a:r>
            <a:endParaRPr lang="en-US" sz="1500" b="1" i="1" dirty="0">
              <a:solidFill>
                <a:srgbClr val="110640"/>
              </a:solidFill>
              <a:latin typeface="Arial"/>
              <a:cs typeface="Arial"/>
            </a:endParaRPr>
          </a:p>
        </p:txBody>
      </p:sp>
      <p:sp>
        <p:nvSpPr>
          <p:cNvPr id="52" name="Text Box 9"/>
          <p:cNvSpPr txBox="1">
            <a:spLocks noChangeArrowheads="1"/>
          </p:cNvSpPr>
          <p:nvPr/>
        </p:nvSpPr>
        <p:spPr bwMode="auto">
          <a:xfrm>
            <a:off x="1149672" y="5600466"/>
            <a:ext cx="1769038" cy="303929"/>
          </a:xfrm>
          <a:prstGeom prst="rect">
            <a:avLst/>
          </a:prstGeom>
          <a:noFill/>
          <a:ln>
            <a:noFill/>
          </a:ln>
          <a:effectLst>
            <a:outerShdw blurRad="63500" dist="25391" dir="1139921" algn="ctr" rotWithShape="0">
              <a:schemeClr val="tx2">
                <a:alpha val="42000"/>
              </a:schemeClr>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wrap="none">
            <a:spAutoFit/>
          </a:bodyPr>
          <a:lstStyle>
            <a:lvl1pPr>
              <a:defRPr>
                <a:solidFill>
                  <a:srgbClr val="5C2E00"/>
                </a:solidFill>
                <a:latin typeface="Times" charset="0"/>
                <a:ea typeface="ＭＳ Ｐゴシック" charset="0"/>
              </a:defRPr>
            </a:lvl1pPr>
            <a:lvl2pPr marL="742950" indent="-285750">
              <a:defRPr>
                <a:solidFill>
                  <a:srgbClr val="5C2E00"/>
                </a:solidFill>
                <a:latin typeface="Times" charset="0"/>
                <a:ea typeface="ＭＳ Ｐゴシック" charset="0"/>
              </a:defRPr>
            </a:lvl2pPr>
            <a:lvl3pPr marL="1143000" indent="-228600">
              <a:defRPr>
                <a:solidFill>
                  <a:srgbClr val="5C2E00"/>
                </a:solidFill>
                <a:latin typeface="Times" charset="0"/>
                <a:ea typeface="ＭＳ Ｐゴシック" charset="0"/>
              </a:defRPr>
            </a:lvl3pPr>
            <a:lvl4pPr marL="1600200" indent="-228600">
              <a:defRPr>
                <a:solidFill>
                  <a:srgbClr val="5C2E00"/>
                </a:solidFill>
                <a:latin typeface="Times" charset="0"/>
                <a:ea typeface="ＭＳ Ｐゴシック" charset="0"/>
              </a:defRPr>
            </a:lvl4pPr>
            <a:lvl5pPr marL="2057400" indent="-228600">
              <a:defRPr>
                <a:solidFill>
                  <a:srgbClr val="5C2E00"/>
                </a:solidFill>
                <a:latin typeface="Times" charset="0"/>
                <a:ea typeface="ＭＳ Ｐゴシック" charset="0"/>
              </a:defRPr>
            </a:lvl5pPr>
            <a:lvl6pPr marL="2514600" indent="-228600" eaLnBrk="0" fontAlgn="base" hangingPunct="0">
              <a:spcBef>
                <a:spcPct val="0"/>
              </a:spcBef>
              <a:spcAft>
                <a:spcPct val="0"/>
              </a:spcAft>
              <a:defRPr>
                <a:solidFill>
                  <a:srgbClr val="5C2E00"/>
                </a:solidFill>
                <a:latin typeface="Times" charset="0"/>
                <a:ea typeface="ＭＳ Ｐゴシック" charset="0"/>
              </a:defRPr>
            </a:lvl6pPr>
            <a:lvl7pPr marL="2971800" indent="-228600" eaLnBrk="0" fontAlgn="base" hangingPunct="0">
              <a:spcBef>
                <a:spcPct val="0"/>
              </a:spcBef>
              <a:spcAft>
                <a:spcPct val="0"/>
              </a:spcAft>
              <a:defRPr>
                <a:solidFill>
                  <a:srgbClr val="5C2E00"/>
                </a:solidFill>
                <a:latin typeface="Times" charset="0"/>
                <a:ea typeface="ＭＳ Ｐゴシック" charset="0"/>
              </a:defRPr>
            </a:lvl7pPr>
            <a:lvl8pPr marL="3429000" indent="-228600" eaLnBrk="0" fontAlgn="base" hangingPunct="0">
              <a:spcBef>
                <a:spcPct val="0"/>
              </a:spcBef>
              <a:spcAft>
                <a:spcPct val="0"/>
              </a:spcAft>
              <a:defRPr>
                <a:solidFill>
                  <a:srgbClr val="5C2E00"/>
                </a:solidFill>
                <a:latin typeface="Times" charset="0"/>
                <a:ea typeface="ＭＳ Ｐゴシック" charset="0"/>
              </a:defRPr>
            </a:lvl8pPr>
            <a:lvl9pPr marL="3886200" indent="-228600" eaLnBrk="0" fontAlgn="base" hangingPunct="0">
              <a:spcBef>
                <a:spcPct val="0"/>
              </a:spcBef>
              <a:spcAft>
                <a:spcPct val="0"/>
              </a:spcAft>
              <a:defRPr>
                <a:solidFill>
                  <a:srgbClr val="5C2E00"/>
                </a:solidFill>
                <a:latin typeface="Times" charset="0"/>
                <a:ea typeface="ＭＳ Ｐゴシック" charset="0"/>
              </a:defRPr>
            </a:lvl9pPr>
          </a:lstStyle>
          <a:p>
            <a:pPr>
              <a:lnSpc>
                <a:spcPct val="90000"/>
              </a:lnSpc>
              <a:defRPr/>
            </a:pPr>
            <a:r>
              <a:rPr lang="en-US" sz="1500" b="1" i="1" dirty="0" smtClean="0">
                <a:solidFill>
                  <a:srgbClr val="110640"/>
                </a:solidFill>
                <a:latin typeface="Arial"/>
                <a:cs typeface="Arial"/>
              </a:rPr>
              <a:t>Follow the Water</a:t>
            </a:r>
            <a:endParaRPr lang="en-US" sz="1500" b="1" i="1" dirty="0">
              <a:solidFill>
                <a:srgbClr val="110640"/>
              </a:solidFill>
              <a:latin typeface="Arial"/>
              <a:cs typeface="Arial"/>
            </a:endParaRPr>
          </a:p>
        </p:txBody>
      </p:sp>
      <p:sp>
        <p:nvSpPr>
          <p:cNvPr id="9" name="TextBox 8"/>
          <p:cNvSpPr txBox="1"/>
          <p:nvPr/>
        </p:nvSpPr>
        <p:spPr>
          <a:xfrm>
            <a:off x="-351" y="6500619"/>
            <a:ext cx="3450809" cy="369332"/>
          </a:xfrm>
          <a:prstGeom prst="rect">
            <a:avLst/>
          </a:prstGeom>
          <a:noFill/>
        </p:spPr>
        <p:txBody>
          <a:bodyPr wrap="none" rtlCol="0">
            <a:spAutoFit/>
          </a:bodyPr>
          <a:lstStyle/>
          <a:p>
            <a:r>
              <a:rPr lang="en-US" dirty="0" smtClean="0">
                <a:solidFill>
                  <a:schemeClr val="accent1">
                    <a:lumMod val="60000"/>
                    <a:lumOff val="40000"/>
                  </a:schemeClr>
                </a:solidFill>
              </a:rPr>
              <a:t>EVOLVING MARS SCIENCE THEMES</a:t>
            </a:r>
            <a:endParaRPr lang="en-US" dirty="0">
              <a:solidFill>
                <a:schemeClr val="accent1">
                  <a:lumMod val="60000"/>
                  <a:lumOff val="40000"/>
                </a:schemeClr>
              </a:solidFill>
            </a:endParaRPr>
          </a:p>
        </p:txBody>
      </p:sp>
      <p:sp>
        <p:nvSpPr>
          <p:cNvPr id="65" name="Line 74"/>
          <p:cNvSpPr>
            <a:spLocks noChangeShapeType="1"/>
          </p:cNvSpPr>
          <p:nvPr/>
        </p:nvSpPr>
        <p:spPr bwMode="auto">
          <a:xfrm flipV="1">
            <a:off x="6129866" y="6206001"/>
            <a:ext cx="3015721" cy="0"/>
          </a:xfrm>
          <a:prstGeom prst="line">
            <a:avLst/>
          </a:prstGeom>
          <a:noFill/>
          <a:ln w="19050" cmpd="sng">
            <a:solidFill>
              <a:schemeClr val="tx2">
                <a:lumMod val="60000"/>
                <a:lumOff val="40000"/>
              </a:schemeClr>
            </a:solidFill>
            <a:prstDash val="dash"/>
            <a:round/>
            <a:headEnd/>
            <a:tailEnd/>
          </a:ln>
        </p:spPr>
        <p:txBody>
          <a:bodyPr wrap="none" anchor="ctr"/>
          <a:lstStyle/>
          <a:p>
            <a:endParaRPr lang="en-US" sz="1800" dirty="0"/>
          </a:p>
        </p:txBody>
      </p:sp>
      <p:sp>
        <p:nvSpPr>
          <p:cNvPr id="62" name="Text Box 9"/>
          <p:cNvSpPr txBox="1">
            <a:spLocks noChangeArrowheads="1"/>
          </p:cNvSpPr>
          <p:nvPr/>
        </p:nvSpPr>
        <p:spPr bwMode="auto">
          <a:xfrm>
            <a:off x="6308471" y="6055581"/>
            <a:ext cx="1890484" cy="3039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wrap="none">
            <a:spAutoFit/>
          </a:bodyPr>
          <a:lstStyle>
            <a:lvl1pPr>
              <a:defRPr>
                <a:solidFill>
                  <a:srgbClr val="5C2E00"/>
                </a:solidFill>
                <a:latin typeface="Times" charset="0"/>
                <a:ea typeface="ＭＳ Ｐゴシック" charset="0"/>
              </a:defRPr>
            </a:lvl1pPr>
            <a:lvl2pPr marL="742950" indent="-285750">
              <a:defRPr>
                <a:solidFill>
                  <a:srgbClr val="5C2E00"/>
                </a:solidFill>
                <a:latin typeface="Times" charset="0"/>
                <a:ea typeface="ＭＳ Ｐゴシック" charset="0"/>
              </a:defRPr>
            </a:lvl2pPr>
            <a:lvl3pPr marL="1143000" indent="-228600">
              <a:defRPr>
                <a:solidFill>
                  <a:srgbClr val="5C2E00"/>
                </a:solidFill>
                <a:latin typeface="Times" charset="0"/>
                <a:ea typeface="ＭＳ Ｐゴシック" charset="0"/>
              </a:defRPr>
            </a:lvl3pPr>
            <a:lvl4pPr marL="1600200" indent="-228600">
              <a:defRPr>
                <a:solidFill>
                  <a:srgbClr val="5C2E00"/>
                </a:solidFill>
                <a:latin typeface="Times" charset="0"/>
                <a:ea typeface="ＭＳ Ｐゴシック" charset="0"/>
              </a:defRPr>
            </a:lvl4pPr>
            <a:lvl5pPr marL="2057400" indent="-228600">
              <a:defRPr>
                <a:solidFill>
                  <a:srgbClr val="5C2E00"/>
                </a:solidFill>
                <a:latin typeface="Times" charset="0"/>
                <a:ea typeface="ＭＳ Ｐゴシック" charset="0"/>
              </a:defRPr>
            </a:lvl5pPr>
            <a:lvl6pPr marL="2514600" indent="-228600" eaLnBrk="0" fontAlgn="base" hangingPunct="0">
              <a:spcBef>
                <a:spcPct val="0"/>
              </a:spcBef>
              <a:spcAft>
                <a:spcPct val="0"/>
              </a:spcAft>
              <a:defRPr>
                <a:solidFill>
                  <a:srgbClr val="5C2E00"/>
                </a:solidFill>
                <a:latin typeface="Times" charset="0"/>
                <a:ea typeface="ＭＳ Ｐゴシック" charset="0"/>
              </a:defRPr>
            </a:lvl6pPr>
            <a:lvl7pPr marL="2971800" indent="-228600" eaLnBrk="0" fontAlgn="base" hangingPunct="0">
              <a:spcBef>
                <a:spcPct val="0"/>
              </a:spcBef>
              <a:spcAft>
                <a:spcPct val="0"/>
              </a:spcAft>
              <a:defRPr>
                <a:solidFill>
                  <a:srgbClr val="5C2E00"/>
                </a:solidFill>
                <a:latin typeface="Times" charset="0"/>
                <a:ea typeface="ＭＳ Ｐゴシック" charset="0"/>
              </a:defRPr>
            </a:lvl7pPr>
            <a:lvl8pPr marL="3429000" indent="-228600" eaLnBrk="0" fontAlgn="base" hangingPunct="0">
              <a:spcBef>
                <a:spcPct val="0"/>
              </a:spcBef>
              <a:spcAft>
                <a:spcPct val="0"/>
              </a:spcAft>
              <a:defRPr>
                <a:solidFill>
                  <a:srgbClr val="5C2E00"/>
                </a:solidFill>
                <a:latin typeface="Times" charset="0"/>
                <a:ea typeface="ＭＳ Ｐゴシック" charset="0"/>
              </a:defRPr>
            </a:lvl8pPr>
            <a:lvl9pPr marL="3886200" indent="-228600" eaLnBrk="0" fontAlgn="base" hangingPunct="0">
              <a:spcBef>
                <a:spcPct val="0"/>
              </a:spcBef>
              <a:spcAft>
                <a:spcPct val="0"/>
              </a:spcAft>
              <a:defRPr>
                <a:solidFill>
                  <a:srgbClr val="5C2E00"/>
                </a:solidFill>
                <a:latin typeface="Times" charset="0"/>
                <a:ea typeface="ＭＳ Ｐゴシック" charset="0"/>
              </a:defRPr>
            </a:lvl9pPr>
          </a:lstStyle>
          <a:p>
            <a:pPr>
              <a:lnSpc>
                <a:spcPct val="90000"/>
              </a:lnSpc>
            </a:pPr>
            <a:r>
              <a:rPr lang="en-US" sz="1500" b="1" i="1" dirty="0" smtClean="0">
                <a:solidFill>
                  <a:srgbClr val="110640"/>
                </a:solidFill>
                <a:latin typeface="Arial"/>
                <a:cs typeface="Arial"/>
              </a:rPr>
              <a:t>Seek Signs of Life</a:t>
            </a:r>
            <a:endParaRPr lang="en-US" sz="1500" b="1" i="1" dirty="0">
              <a:solidFill>
                <a:srgbClr val="110640"/>
              </a:solidFill>
              <a:latin typeface="Arial"/>
              <a:cs typeface="Arial"/>
            </a:endParaRPr>
          </a:p>
        </p:txBody>
      </p:sp>
      <p:sp>
        <p:nvSpPr>
          <p:cNvPr id="2" name="Rectangle 1"/>
          <p:cNvSpPr/>
          <p:nvPr/>
        </p:nvSpPr>
        <p:spPr>
          <a:xfrm>
            <a:off x="3955839" y="6261995"/>
            <a:ext cx="3519962" cy="323165"/>
          </a:xfrm>
          <a:prstGeom prst="rect">
            <a:avLst/>
          </a:prstGeom>
          <a:effectLst/>
        </p:spPr>
        <p:txBody>
          <a:bodyPr wrap="none">
            <a:spAutoFit/>
          </a:bodyPr>
          <a:lstStyle/>
          <a:p>
            <a:r>
              <a:rPr lang="en-US" sz="1500" b="1" i="1" dirty="0" smtClean="0">
                <a:solidFill>
                  <a:srgbClr val="110640"/>
                </a:solidFill>
                <a:latin typeface="Arial"/>
                <a:cs typeface="Arial"/>
              </a:rPr>
              <a:t>Prepare for Future Human Explorers</a:t>
            </a:r>
            <a:endParaRPr lang="en-US" sz="1500" b="1" dirty="0">
              <a:solidFill>
                <a:srgbClr val="110640"/>
              </a:solidFill>
            </a:endParaRPr>
          </a:p>
        </p:txBody>
      </p:sp>
      <p:sp>
        <p:nvSpPr>
          <p:cNvPr id="85" name="Rectangle 4"/>
          <p:cNvSpPr>
            <a:spLocks noGrp="1" noChangeArrowheads="1"/>
          </p:cNvSpPr>
          <p:nvPr>
            <p:ph type="sldNum" sz="quarter" idx="4294967295"/>
          </p:nvPr>
        </p:nvSpPr>
        <p:spPr bwMode="auto">
          <a:xfrm>
            <a:off x="8763000" y="6400800"/>
            <a:ext cx="3810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000">
                <a:solidFill>
                  <a:srgbClr val="595959"/>
                </a:solidFill>
              </a:defRPr>
            </a:lvl1pPr>
          </a:lstStyle>
          <a:p>
            <a:fld id="{CF1436A6-1BDD-7D43-BCFD-4EB49958EC92}" type="slidenum">
              <a:rPr lang="en-US" smtClean="0">
                <a:latin typeface="Arial"/>
                <a:cs typeface="Arial"/>
              </a:rPr>
              <a:t>2</a:t>
            </a:fld>
            <a:endParaRPr lang="en-US" dirty="0">
              <a:latin typeface="Arial"/>
              <a:cs typeface="Arial"/>
            </a:endParaRPr>
          </a:p>
        </p:txBody>
      </p:sp>
      <p:pic>
        <p:nvPicPr>
          <p:cNvPr id="57" name="Picture 56" descr="M2020 panel chart icon.gif"/>
          <p:cNvPicPr>
            <a:picLocks noChangeAspect="1"/>
          </p:cNvPicPr>
          <p:nvPr/>
        </p:nvPicPr>
        <p:blipFill>
          <a:blip r:embed="rId12" cstate="print">
            <a:extLst>
              <a:ext uri="{28A0092B-C50C-407E-A947-70E740481C1C}">
                <a14:useLocalDpi xmlns:a14="http://schemas.microsoft.com/office/drawing/2010/main"/>
              </a:ext>
            </a:extLst>
          </a:blip>
          <a:stretch>
            <a:fillRect/>
          </a:stretch>
        </p:blipFill>
        <p:spPr>
          <a:xfrm>
            <a:off x="6963690" y="4661772"/>
            <a:ext cx="1024221" cy="891452"/>
          </a:xfrm>
          <a:prstGeom prst="rect">
            <a:avLst/>
          </a:prstGeom>
        </p:spPr>
      </p:pic>
      <p:pic>
        <p:nvPicPr>
          <p:cNvPr id="58" name="Picture 1" descr="EXOMars.png"/>
          <p:cNvPicPr>
            <a:picLocks noChangeAspect="1"/>
          </p:cNvPicPr>
          <p:nvPr/>
        </p:nvPicPr>
        <p:blipFill>
          <a:blip r:embed="rId13" cstate="print">
            <a:extLst>
              <a:ext uri="{28A0092B-C50C-407E-A947-70E740481C1C}">
                <a14:useLocalDpi xmlns:a14="http://schemas.microsoft.com/office/drawing/2010/main"/>
              </a:ext>
            </a:extLst>
          </a:blip>
          <a:srcRect/>
          <a:stretch>
            <a:fillRect/>
          </a:stretch>
        </p:blipFill>
        <p:spPr bwMode="auto">
          <a:xfrm>
            <a:off x="5916310" y="4676713"/>
            <a:ext cx="912812" cy="8318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Footer Placeholder 4"/>
          <p:cNvSpPr>
            <a:spLocks noGrp="1"/>
          </p:cNvSpPr>
          <p:nvPr>
            <p:ph type="ftr" sz="quarter" idx="11"/>
          </p:nvPr>
        </p:nvSpPr>
        <p:spPr>
          <a:xfrm>
            <a:off x="3523683" y="6500619"/>
            <a:ext cx="4675272" cy="365125"/>
          </a:xfrm>
        </p:spPr>
        <p:txBody>
          <a:bodyPr/>
          <a:lstStyle/>
          <a:p>
            <a:r>
              <a:rPr lang="en-US" smtClean="0">
                <a:solidFill>
                  <a:prstClr val="black">
                    <a:tint val="75000"/>
                  </a:prstClr>
                </a:solidFill>
                <a:latin typeface="Calibri"/>
              </a:rPr>
              <a:t>Pre-decisional: for Planning and Discussion Purposes Only</a:t>
            </a:r>
            <a:endParaRPr lang="en-US" dirty="0">
              <a:solidFill>
                <a:prstClr val="black">
                  <a:tint val="75000"/>
                </a:prstClr>
              </a:solidFill>
              <a:latin typeface="Calibri"/>
            </a:endParaRPr>
          </a:p>
        </p:txBody>
      </p:sp>
    </p:spTree>
    <p:extLst>
      <p:ext uri="{BB962C8B-B14F-4D97-AF65-F5344CB8AC3E}">
        <p14:creationId xmlns:p14="http://schemas.microsoft.com/office/powerpoint/2010/main" val="1783155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smtClean="0">
                <a:solidFill>
                  <a:prstClr val="black">
                    <a:tint val="75000"/>
                  </a:prstClr>
                </a:solidFill>
                <a:latin typeface="Calibri"/>
              </a:rPr>
              <a:t>Pre-decisional: for Planning and Discussion Purposes Only</a:t>
            </a:r>
            <a:endParaRPr lang="en-US" dirty="0">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20</a:t>
            </a:fld>
            <a:endParaRPr lang="en-US" dirty="0">
              <a:solidFill>
                <a:prstClr val="black">
                  <a:tint val="75000"/>
                </a:prstClr>
              </a:solidFill>
              <a:latin typeface="Calibri"/>
            </a:endParaRPr>
          </a:p>
        </p:txBody>
      </p:sp>
      <p:sp>
        <p:nvSpPr>
          <p:cNvPr id="2" name="TextBox 1"/>
          <p:cNvSpPr txBox="1"/>
          <p:nvPr/>
        </p:nvSpPr>
        <p:spPr>
          <a:xfrm>
            <a:off x="507334" y="857008"/>
            <a:ext cx="8270901" cy="2400657"/>
          </a:xfrm>
          <a:prstGeom prst="rect">
            <a:avLst/>
          </a:prstGeom>
          <a:noFill/>
        </p:spPr>
        <p:txBody>
          <a:bodyPr wrap="none" rtlCol="0">
            <a:spAutoFit/>
          </a:bodyPr>
          <a:lstStyle/>
          <a:p>
            <a:r>
              <a:rPr lang="en-US" sz="2400" dirty="0" smtClean="0">
                <a:solidFill>
                  <a:schemeClr val="bg1"/>
                </a:solidFill>
              </a:rPr>
              <a:t>Mars 2020 Second Landing Site Workshop (LSW2)</a:t>
            </a:r>
          </a:p>
          <a:p>
            <a:r>
              <a:rPr lang="en-US" dirty="0">
                <a:solidFill>
                  <a:schemeClr val="bg1"/>
                </a:solidFill>
              </a:rPr>
              <a:t>	</a:t>
            </a:r>
            <a:endParaRPr lang="en-US" dirty="0" smtClean="0">
              <a:solidFill>
                <a:schemeClr val="bg1"/>
              </a:solidFill>
            </a:endParaRPr>
          </a:p>
          <a:p>
            <a:r>
              <a:rPr lang="en-US" dirty="0" smtClean="0">
                <a:solidFill>
                  <a:schemeClr val="bg1"/>
                </a:solidFill>
              </a:rPr>
              <a:t>- Mars 2020 science team is working to </a:t>
            </a:r>
            <a:r>
              <a:rPr lang="en-US" dirty="0" smtClean="0">
                <a:solidFill>
                  <a:schemeClr val="bg1">
                    <a:lumMod val="85000"/>
                  </a:schemeClr>
                </a:solidFill>
              </a:rPr>
              <a:t>understand </a:t>
            </a:r>
            <a:r>
              <a:rPr lang="en-US" dirty="0">
                <a:solidFill>
                  <a:schemeClr val="bg1">
                    <a:lumMod val="85000"/>
                  </a:schemeClr>
                </a:solidFill>
              </a:rPr>
              <a:t>how science observations will </a:t>
            </a:r>
            <a:endParaRPr lang="en-US" dirty="0" smtClean="0">
              <a:solidFill>
                <a:schemeClr val="bg1">
                  <a:lumMod val="85000"/>
                </a:schemeClr>
              </a:solidFill>
            </a:endParaRPr>
          </a:p>
          <a:p>
            <a:r>
              <a:rPr lang="en-US" dirty="0" smtClean="0">
                <a:solidFill>
                  <a:schemeClr val="bg1">
                    <a:lumMod val="85000"/>
                  </a:schemeClr>
                </a:solidFill>
              </a:rPr>
              <a:t>meet </a:t>
            </a:r>
            <a:r>
              <a:rPr lang="en-US" dirty="0">
                <a:solidFill>
                  <a:schemeClr val="bg1">
                    <a:lumMod val="85000"/>
                  </a:schemeClr>
                </a:solidFill>
              </a:rPr>
              <a:t>science objectives, and how both science objectives and capabilities are affected </a:t>
            </a:r>
            <a:endParaRPr lang="en-US" dirty="0" smtClean="0">
              <a:solidFill>
                <a:schemeClr val="bg1">
                  <a:lumMod val="85000"/>
                </a:schemeClr>
              </a:solidFill>
            </a:endParaRPr>
          </a:p>
          <a:p>
            <a:r>
              <a:rPr lang="en-US" dirty="0" smtClean="0">
                <a:solidFill>
                  <a:schemeClr val="bg1">
                    <a:lumMod val="85000"/>
                  </a:schemeClr>
                </a:solidFill>
              </a:rPr>
              <a:t>by </a:t>
            </a:r>
            <a:r>
              <a:rPr lang="en-US" dirty="0">
                <a:solidFill>
                  <a:schemeClr val="bg1">
                    <a:lumMod val="85000"/>
                  </a:schemeClr>
                </a:solidFill>
              </a:rPr>
              <a:t>landing site </a:t>
            </a:r>
            <a:r>
              <a:rPr lang="en-US" dirty="0" smtClean="0">
                <a:solidFill>
                  <a:schemeClr val="bg1">
                    <a:lumMod val="85000"/>
                  </a:schemeClr>
                </a:solidFill>
              </a:rPr>
              <a:t>selection. This will be a focus of the second Mars 2020 Project Science </a:t>
            </a:r>
          </a:p>
          <a:p>
            <a:r>
              <a:rPr lang="en-US" dirty="0" smtClean="0">
                <a:solidFill>
                  <a:schemeClr val="bg1">
                    <a:lumMod val="85000"/>
                  </a:schemeClr>
                </a:solidFill>
              </a:rPr>
              <a:t>Group meeting next month, and will help inform LSW2.</a:t>
            </a:r>
            <a:endParaRPr lang="en-US" dirty="0">
              <a:solidFill>
                <a:schemeClr val="bg1">
                  <a:lumMod val="85000"/>
                </a:schemeClr>
              </a:solidFill>
            </a:endParaRPr>
          </a:p>
          <a:p>
            <a:endParaRPr lang="en-US" dirty="0" smtClean="0">
              <a:solidFill>
                <a:schemeClr val="bg1">
                  <a:lumMod val="85000"/>
                </a:schemeClr>
              </a:solidFill>
            </a:endParaRPr>
          </a:p>
          <a:p>
            <a:r>
              <a:rPr lang="en-US" dirty="0" smtClean="0">
                <a:solidFill>
                  <a:schemeClr val="bg1">
                    <a:lumMod val="85000"/>
                  </a:schemeClr>
                </a:solidFill>
              </a:rPr>
              <a:t>- further discussion of LSW2 later in the meeting.</a:t>
            </a:r>
          </a:p>
        </p:txBody>
      </p:sp>
    </p:spTree>
    <p:extLst>
      <p:ext uri="{BB962C8B-B14F-4D97-AF65-F5344CB8AC3E}">
        <p14:creationId xmlns:p14="http://schemas.microsoft.com/office/powerpoint/2010/main" val="31117764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smtClean="0">
                <a:solidFill>
                  <a:prstClr val="black">
                    <a:tint val="75000"/>
                  </a:prstClr>
                </a:solidFill>
                <a:latin typeface="Calibri"/>
              </a:rPr>
              <a:t>Pre-decisional: for Planning and Discussion Purposes Only</a:t>
            </a:r>
            <a:endParaRPr lang="en-US" dirty="0">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21</a:t>
            </a:fld>
            <a:endParaRPr lang="en-US" dirty="0">
              <a:solidFill>
                <a:prstClr val="black">
                  <a:tint val="75000"/>
                </a:prstClr>
              </a:solidFill>
              <a:latin typeface="Calibri"/>
            </a:endParaRPr>
          </a:p>
        </p:txBody>
      </p:sp>
      <p:sp>
        <p:nvSpPr>
          <p:cNvPr id="7" name="TextBox 6"/>
          <p:cNvSpPr txBox="1"/>
          <p:nvPr/>
        </p:nvSpPr>
        <p:spPr>
          <a:xfrm>
            <a:off x="18143" y="230963"/>
            <a:ext cx="9084338" cy="5909311"/>
          </a:xfrm>
          <a:prstGeom prst="rect">
            <a:avLst/>
          </a:prstGeom>
          <a:noFill/>
        </p:spPr>
        <p:txBody>
          <a:bodyPr wrap="none" rtlCol="0">
            <a:spAutoFit/>
          </a:bodyPr>
          <a:lstStyle/>
          <a:p>
            <a:r>
              <a:rPr lang="en-US" sz="2400" dirty="0" smtClean="0">
                <a:solidFill>
                  <a:schemeClr val="bg1"/>
                </a:solidFill>
              </a:rPr>
              <a:t>Mars 2020 Project Update:</a:t>
            </a:r>
          </a:p>
          <a:p>
            <a:endParaRPr lang="en-US" dirty="0" smtClean="0">
              <a:solidFill>
                <a:schemeClr val="bg1"/>
              </a:solidFill>
            </a:endParaRPr>
          </a:p>
          <a:p>
            <a:r>
              <a:rPr lang="en-US" sz="2400" dirty="0" smtClean="0">
                <a:solidFill>
                  <a:schemeClr val="bg1"/>
                </a:solidFill>
              </a:rPr>
              <a:t>Capabilities</a:t>
            </a:r>
          </a:p>
          <a:p>
            <a:endParaRPr lang="en-US" sz="2400" dirty="0">
              <a:solidFill>
                <a:schemeClr val="bg1"/>
              </a:solidFill>
            </a:endParaRPr>
          </a:p>
          <a:p>
            <a:pPr marL="342900" indent="-342900">
              <a:buAutoNum type="arabicPeriod"/>
            </a:pPr>
            <a:r>
              <a:rPr lang="en-US" u="sng" dirty="0" smtClean="0">
                <a:solidFill>
                  <a:schemeClr val="bg1"/>
                </a:solidFill>
              </a:rPr>
              <a:t>Turret Imager.</a:t>
            </a:r>
            <a:r>
              <a:rPr lang="en-US" dirty="0">
                <a:solidFill>
                  <a:schemeClr val="bg1"/>
                </a:solidFill>
              </a:rPr>
              <a:t> </a:t>
            </a:r>
            <a:r>
              <a:rPr lang="en-US" dirty="0" smtClean="0">
                <a:solidFill>
                  <a:schemeClr val="bg1"/>
                </a:solidFill>
              </a:rPr>
              <a:t> Project studied options and recommended inclusion to NASA HQ.</a:t>
            </a:r>
          </a:p>
          <a:p>
            <a:r>
              <a:rPr lang="en-US" dirty="0">
                <a:solidFill>
                  <a:schemeClr val="bg1"/>
                </a:solidFill>
              </a:rPr>
              <a:t>	</a:t>
            </a:r>
            <a:r>
              <a:rPr lang="en-US" dirty="0" smtClean="0">
                <a:solidFill>
                  <a:schemeClr val="bg1"/>
                </a:solidFill>
              </a:rPr>
              <a:t>- will serve science, engineering, and outreach objectives</a:t>
            </a:r>
          </a:p>
          <a:p>
            <a:endParaRPr lang="en-US" dirty="0">
              <a:solidFill>
                <a:schemeClr val="bg1"/>
              </a:solidFill>
            </a:endParaRPr>
          </a:p>
          <a:p>
            <a:pPr marL="342900" indent="-342900">
              <a:buAutoNum type="arabicPeriod" startAt="2"/>
            </a:pPr>
            <a:r>
              <a:rPr lang="en-US" u="sng" dirty="0" smtClean="0">
                <a:solidFill>
                  <a:schemeClr val="bg1"/>
                </a:solidFill>
              </a:rPr>
              <a:t>Engineering Cameras. </a:t>
            </a:r>
            <a:r>
              <a:rPr lang="en-US" dirty="0" smtClean="0">
                <a:solidFill>
                  <a:schemeClr val="bg1"/>
                </a:solidFill>
              </a:rPr>
              <a:t> New design with color and higher resolution to replace </a:t>
            </a:r>
          </a:p>
          <a:p>
            <a:r>
              <a:rPr lang="en-US" dirty="0">
                <a:solidFill>
                  <a:schemeClr val="bg1"/>
                </a:solidFill>
              </a:rPr>
              <a:t> </a:t>
            </a:r>
            <a:r>
              <a:rPr lang="en-US" dirty="0" smtClean="0">
                <a:solidFill>
                  <a:schemeClr val="bg1"/>
                </a:solidFill>
              </a:rPr>
              <a:t>        MSL </a:t>
            </a:r>
            <a:r>
              <a:rPr lang="en-US" dirty="0" err="1">
                <a:solidFill>
                  <a:schemeClr val="bg1"/>
                </a:solidFill>
              </a:rPr>
              <a:t>navcam</a:t>
            </a:r>
            <a:r>
              <a:rPr lang="en-US" dirty="0">
                <a:solidFill>
                  <a:schemeClr val="bg1"/>
                </a:solidFill>
              </a:rPr>
              <a:t>/</a:t>
            </a:r>
            <a:r>
              <a:rPr lang="en-US" dirty="0" err="1">
                <a:solidFill>
                  <a:schemeClr val="bg1"/>
                </a:solidFill>
              </a:rPr>
              <a:t>hazcams</a:t>
            </a:r>
            <a:r>
              <a:rPr lang="en-US" dirty="0">
                <a:solidFill>
                  <a:schemeClr val="bg1"/>
                </a:solidFill>
              </a:rPr>
              <a:t/>
            </a:r>
            <a:br>
              <a:rPr lang="en-US" dirty="0">
                <a:solidFill>
                  <a:schemeClr val="bg1"/>
                </a:solidFill>
              </a:rPr>
            </a:br>
            <a:endParaRPr lang="en-US" dirty="0" smtClean="0">
              <a:solidFill>
                <a:schemeClr val="bg1"/>
              </a:solidFill>
            </a:endParaRPr>
          </a:p>
          <a:p>
            <a:r>
              <a:rPr lang="en-US" dirty="0" smtClean="0">
                <a:solidFill>
                  <a:schemeClr val="bg1"/>
                </a:solidFill>
              </a:rPr>
              <a:t>3</a:t>
            </a:r>
            <a:r>
              <a:rPr lang="en-US" dirty="0">
                <a:solidFill>
                  <a:schemeClr val="bg1"/>
                </a:solidFill>
              </a:rPr>
              <a:t>. </a:t>
            </a:r>
            <a:r>
              <a:rPr lang="en-US" dirty="0" smtClean="0">
                <a:solidFill>
                  <a:schemeClr val="bg1"/>
                </a:solidFill>
              </a:rPr>
              <a:t>   </a:t>
            </a:r>
            <a:r>
              <a:rPr lang="en-US" u="sng" dirty="0" smtClean="0">
                <a:solidFill>
                  <a:schemeClr val="bg1"/>
                </a:solidFill>
              </a:rPr>
              <a:t>Three New </a:t>
            </a:r>
            <a:r>
              <a:rPr lang="en-US" u="sng" dirty="0">
                <a:solidFill>
                  <a:schemeClr val="bg1"/>
                </a:solidFill>
              </a:rPr>
              <a:t>EDL </a:t>
            </a:r>
            <a:r>
              <a:rPr lang="en-US" u="sng" dirty="0" smtClean="0">
                <a:solidFill>
                  <a:schemeClr val="bg1"/>
                </a:solidFill>
              </a:rPr>
              <a:t>Cameras. </a:t>
            </a:r>
            <a:r>
              <a:rPr lang="en-US" dirty="0" smtClean="0">
                <a:solidFill>
                  <a:schemeClr val="bg1"/>
                </a:solidFill>
              </a:rPr>
              <a:t> Rover-mounted looking at descent stage; descent stage-mounted </a:t>
            </a:r>
          </a:p>
          <a:p>
            <a:r>
              <a:rPr lang="en-US" dirty="0">
                <a:solidFill>
                  <a:schemeClr val="bg1"/>
                </a:solidFill>
              </a:rPr>
              <a:t>	</a:t>
            </a:r>
            <a:r>
              <a:rPr lang="en-US" dirty="0" smtClean="0">
                <a:solidFill>
                  <a:schemeClr val="bg1"/>
                </a:solidFill>
              </a:rPr>
              <a:t>looking at rover; </a:t>
            </a:r>
            <a:r>
              <a:rPr lang="en-US" dirty="0" err="1" smtClean="0">
                <a:solidFill>
                  <a:schemeClr val="bg1"/>
                </a:solidFill>
              </a:rPr>
              <a:t>backshell</a:t>
            </a:r>
            <a:r>
              <a:rPr lang="en-US" dirty="0" smtClean="0">
                <a:solidFill>
                  <a:schemeClr val="bg1"/>
                </a:solidFill>
              </a:rPr>
              <a:t>-mounted looking at cruise stage/parachute.</a:t>
            </a:r>
            <a:endParaRPr lang="en-US" u="sng" dirty="0">
              <a:solidFill>
                <a:schemeClr val="bg1"/>
              </a:solidFill>
            </a:endParaRPr>
          </a:p>
          <a:p>
            <a:endParaRPr lang="en-US" u="sng" dirty="0" smtClean="0">
              <a:solidFill>
                <a:schemeClr val="bg1"/>
              </a:solidFill>
            </a:endParaRPr>
          </a:p>
          <a:p>
            <a:pPr marL="342900" indent="-342900">
              <a:buAutoNum type="arabicPeriod" startAt="4"/>
            </a:pPr>
            <a:r>
              <a:rPr lang="en-US" u="sng" dirty="0" smtClean="0">
                <a:solidFill>
                  <a:schemeClr val="bg1"/>
                </a:solidFill>
              </a:rPr>
              <a:t>Terrain Relative Navigation during EDL. </a:t>
            </a:r>
            <a:r>
              <a:rPr lang="en-US" dirty="0" smtClean="0">
                <a:solidFill>
                  <a:schemeClr val="bg1"/>
                </a:solidFill>
              </a:rPr>
              <a:t> Recommended to NASA HQ.</a:t>
            </a:r>
          </a:p>
          <a:p>
            <a:endParaRPr lang="en-US" dirty="0" smtClean="0">
              <a:solidFill>
                <a:schemeClr val="bg1"/>
              </a:solidFill>
            </a:endParaRPr>
          </a:p>
          <a:p>
            <a:pPr marL="342900" indent="-342900">
              <a:buAutoNum type="arabicPeriod" startAt="4"/>
            </a:pPr>
            <a:r>
              <a:rPr lang="en-US" u="sng" dirty="0" smtClean="0">
                <a:solidFill>
                  <a:schemeClr val="bg1"/>
                </a:solidFill>
              </a:rPr>
              <a:t>Nuclear Power </a:t>
            </a:r>
            <a:r>
              <a:rPr lang="en-US" u="sng" dirty="0">
                <a:solidFill>
                  <a:schemeClr val="bg1"/>
                </a:solidFill>
              </a:rPr>
              <a:t>S</a:t>
            </a:r>
            <a:r>
              <a:rPr lang="en-US" u="sng" dirty="0" smtClean="0">
                <a:solidFill>
                  <a:schemeClr val="bg1"/>
                </a:solidFill>
              </a:rPr>
              <a:t>ource.</a:t>
            </a:r>
            <a:r>
              <a:rPr lang="en-US" dirty="0" smtClean="0">
                <a:solidFill>
                  <a:schemeClr val="bg1"/>
                </a:solidFill>
              </a:rPr>
              <a:t>  NEPA process completed, nuclear power source approved.</a:t>
            </a:r>
          </a:p>
          <a:p>
            <a:pPr marL="342900" indent="-342900">
              <a:buAutoNum type="arabicPeriod" startAt="4"/>
            </a:pPr>
            <a:endParaRPr lang="en-US" dirty="0" smtClean="0">
              <a:solidFill>
                <a:schemeClr val="bg1"/>
              </a:solidFill>
            </a:endParaRPr>
          </a:p>
          <a:p>
            <a:endParaRPr lang="en-US" dirty="0" smtClean="0">
              <a:solidFill>
                <a:schemeClr val="bg1"/>
              </a:solidFill>
            </a:endParaRP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2074585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smtClean="0">
                <a:solidFill>
                  <a:prstClr val="black">
                    <a:tint val="75000"/>
                  </a:prstClr>
                </a:solidFill>
                <a:latin typeface="Calibri"/>
              </a:rPr>
              <a:t>Pre-decisional: for Planning and Discussion Purposes Only</a:t>
            </a:r>
            <a:endParaRPr lang="en-US" dirty="0">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22</a:t>
            </a:fld>
            <a:endParaRPr lang="en-US" dirty="0">
              <a:solidFill>
                <a:prstClr val="black">
                  <a:tint val="75000"/>
                </a:prstClr>
              </a:solidFill>
              <a:latin typeface="Calibri"/>
            </a:endParaRPr>
          </a:p>
        </p:txBody>
      </p:sp>
      <p:sp>
        <p:nvSpPr>
          <p:cNvPr id="7" name="TextBox 6"/>
          <p:cNvSpPr txBox="1"/>
          <p:nvPr/>
        </p:nvSpPr>
        <p:spPr>
          <a:xfrm>
            <a:off x="18143" y="230963"/>
            <a:ext cx="8205754" cy="4431983"/>
          </a:xfrm>
          <a:prstGeom prst="rect">
            <a:avLst/>
          </a:prstGeom>
          <a:noFill/>
        </p:spPr>
        <p:txBody>
          <a:bodyPr wrap="none" rtlCol="0">
            <a:spAutoFit/>
          </a:bodyPr>
          <a:lstStyle/>
          <a:p>
            <a:r>
              <a:rPr lang="en-US" sz="2400" dirty="0" smtClean="0">
                <a:solidFill>
                  <a:schemeClr val="bg1"/>
                </a:solidFill>
              </a:rPr>
              <a:t>Mars 2020 Project Update:</a:t>
            </a:r>
          </a:p>
          <a:p>
            <a:endParaRPr lang="en-US" dirty="0" smtClean="0">
              <a:solidFill>
                <a:schemeClr val="bg1"/>
              </a:solidFill>
            </a:endParaRPr>
          </a:p>
          <a:p>
            <a:r>
              <a:rPr lang="en-US" sz="2400" dirty="0" smtClean="0">
                <a:solidFill>
                  <a:schemeClr val="bg1"/>
                </a:solidFill>
              </a:rPr>
              <a:t>Challenges</a:t>
            </a:r>
            <a:endParaRPr lang="en-US" sz="2400" dirty="0">
              <a:solidFill>
                <a:schemeClr val="bg1"/>
              </a:solidFill>
            </a:endParaRPr>
          </a:p>
          <a:p>
            <a:endParaRPr lang="en-US" dirty="0" smtClean="0">
              <a:solidFill>
                <a:schemeClr val="bg1"/>
              </a:solidFill>
            </a:endParaRPr>
          </a:p>
          <a:p>
            <a:r>
              <a:rPr lang="en-US" dirty="0" smtClean="0">
                <a:solidFill>
                  <a:schemeClr val="bg1"/>
                </a:solidFill>
              </a:rPr>
              <a:t>1. </a:t>
            </a:r>
            <a:r>
              <a:rPr lang="en-US" u="sng" dirty="0" smtClean="0">
                <a:solidFill>
                  <a:schemeClr val="bg1"/>
                </a:solidFill>
              </a:rPr>
              <a:t>Planetary Protection.</a:t>
            </a:r>
            <a:r>
              <a:rPr lang="en-US" dirty="0" smtClean="0">
                <a:solidFill>
                  <a:schemeClr val="bg1"/>
                </a:solidFill>
              </a:rPr>
              <a:t> Current intensive focus on requirements definition with</a:t>
            </a:r>
          </a:p>
          <a:p>
            <a:r>
              <a:rPr lang="en-US" dirty="0">
                <a:solidFill>
                  <a:schemeClr val="bg1"/>
                </a:solidFill>
              </a:rPr>
              <a:t> </a:t>
            </a:r>
            <a:r>
              <a:rPr lang="en-US" dirty="0" smtClean="0">
                <a:solidFill>
                  <a:schemeClr val="bg1"/>
                </a:solidFill>
              </a:rPr>
              <a:t>    Planetary </a:t>
            </a:r>
            <a:r>
              <a:rPr lang="en-US" dirty="0">
                <a:solidFill>
                  <a:schemeClr val="bg1"/>
                </a:solidFill>
              </a:rPr>
              <a:t>P</a:t>
            </a:r>
            <a:r>
              <a:rPr lang="en-US" dirty="0" smtClean="0">
                <a:solidFill>
                  <a:schemeClr val="bg1"/>
                </a:solidFill>
              </a:rPr>
              <a:t>rotection </a:t>
            </a:r>
            <a:r>
              <a:rPr lang="en-US" dirty="0">
                <a:solidFill>
                  <a:schemeClr val="bg1"/>
                </a:solidFill>
              </a:rPr>
              <a:t>O</a:t>
            </a:r>
            <a:r>
              <a:rPr lang="en-US" dirty="0" smtClean="0">
                <a:solidFill>
                  <a:schemeClr val="bg1"/>
                </a:solidFill>
              </a:rPr>
              <a:t>ffice.</a:t>
            </a:r>
            <a:endParaRPr lang="en-US" u="sng" dirty="0">
              <a:solidFill>
                <a:schemeClr val="bg1"/>
              </a:solidFill>
            </a:endParaRPr>
          </a:p>
          <a:p>
            <a:endParaRPr lang="en-US" dirty="0" smtClean="0">
              <a:solidFill>
                <a:schemeClr val="bg1"/>
              </a:solidFill>
            </a:endParaRPr>
          </a:p>
          <a:p>
            <a:r>
              <a:rPr lang="en-US" dirty="0" smtClean="0">
                <a:solidFill>
                  <a:schemeClr val="bg1"/>
                </a:solidFill>
              </a:rPr>
              <a:t>2. </a:t>
            </a:r>
            <a:r>
              <a:rPr lang="en-US" u="sng" dirty="0" smtClean="0">
                <a:solidFill>
                  <a:schemeClr val="bg1"/>
                </a:solidFill>
              </a:rPr>
              <a:t>Operational Efficiency.</a:t>
            </a:r>
            <a:r>
              <a:rPr lang="en-US" dirty="0" smtClean="0">
                <a:solidFill>
                  <a:schemeClr val="bg1"/>
                </a:solidFill>
              </a:rPr>
              <a:t>  Many enhancements under consideration to ensure that all</a:t>
            </a:r>
          </a:p>
          <a:p>
            <a:r>
              <a:rPr lang="en-US" dirty="0">
                <a:solidFill>
                  <a:schemeClr val="bg1"/>
                </a:solidFill>
              </a:rPr>
              <a:t> </a:t>
            </a:r>
            <a:r>
              <a:rPr lang="en-US" dirty="0" smtClean="0">
                <a:solidFill>
                  <a:schemeClr val="bg1"/>
                </a:solidFill>
              </a:rPr>
              <a:t>    science objectives can be met in nominal mission.</a:t>
            </a:r>
          </a:p>
          <a:p>
            <a:endParaRPr lang="en-US" dirty="0">
              <a:solidFill>
                <a:schemeClr val="bg1"/>
              </a:solidFill>
            </a:endParaRPr>
          </a:p>
          <a:p>
            <a:endParaRPr lang="en-US" dirty="0">
              <a:solidFill>
                <a:schemeClr val="bg1"/>
              </a:solidFill>
            </a:endParaRPr>
          </a:p>
          <a:p>
            <a:r>
              <a:rPr lang="en-US" dirty="0">
                <a:solidFill>
                  <a:schemeClr val="bg1"/>
                </a:solidFill>
              </a:rPr>
              <a:t/>
            </a:r>
            <a:br>
              <a:rPr lang="en-US" dirty="0">
                <a:solidFill>
                  <a:schemeClr val="bg1"/>
                </a:solidFill>
              </a:rPr>
            </a:br>
            <a:endParaRPr lang="en-US" dirty="0" smtClean="0">
              <a:solidFill>
                <a:schemeClr val="bg1"/>
              </a:solidFill>
            </a:endParaRP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362536126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smtClean="0">
                <a:solidFill>
                  <a:prstClr val="black">
                    <a:tint val="75000"/>
                  </a:prstClr>
                </a:solidFill>
                <a:latin typeface="Calibri"/>
              </a:rPr>
              <a:t>Pre-decisional: for Planning and Discussion Purposes Only</a:t>
            </a:r>
            <a:endParaRPr lang="en-US" dirty="0">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23</a:t>
            </a:fld>
            <a:endParaRPr lang="en-US" dirty="0">
              <a:solidFill>
                <a:prstClr val="black">
                  <a:tint val="75000"/>
                </a:prstClr>
              </a:solidFill>
              <a:latin typeface="Calibri"/>
            </a:endParaRPr>
          </a:p>
        </p:txBody>
      </p:sp>
    </p:spTree>
    <p:extLst>
      <p:ext uri="{BB962C8B-B14F-4D97-AF65-F5344CB8AC3E}">
        <p14:creationId xmlns:p14="http://schemas.microsoft.com/office/powerpoint/2010/main" val="40848336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ASA insignia2Color.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3668" y="465781"/>
            <a:ext cx="793954" cy="656539"/>
          </a:xfrm>
          <a:prstGeom prst="rect">
            <a:avLst/>
          </a:prstGeom>
        </p:spPr>
      </p:pic>
      <p:sp>
        <p:nvSpPr>
          <p:cNvPr id="5" name="Rectangle 4"/>
          <p:cNvSpPr/>
          <p:nvPr/>
        </p:nvSpPr>
        <p:spPr>
          <a:xfrm>
            <a:off x="7297622" y="465781"/>
            <a:ext cx="4572000" cy="684803"/>
          </a:xfrm>
          <a:prstGeom prst="rect">
            <a:avLst/>
          </a:prstGeom>
        </p:spPr>
        <p:txBody>
          <a:bodyPr>
            <a:spAutoFit/>
          </a:bodyPr>
          <a:lstStyle/>
          <a:p>
            <a:r>
              <a:rPr lang="en-US" sz="1150" dirty="0">
                <a:solidFill>
                  <a:schemeClr val="bg1"/>
                </a:solidFill>
                <a:latin typeface="Calibri"/>
              </a:rPr>
              <a:t>Jet Propulsion Laboratory</a:t>
            </a:r>
          </a:p>
          <a:p>
            <a:r>
              <a:rPr lang="en-US" sz="900" dirty="0">
                <a:solidFill>
                  <a:schemeClr val="bg1"/>
                </a:solidFill>
                <a:latin typeface="Calibri"/>
              </a:rPr>
              <a:t>California Institute of </a:t>
            </a:r>
            <a:r>
              <a:rPr lang="en-US" sz="900" dirty="0" smtClean="0">
                <a:solidFill>
                  <a:schemeClr val="bg1"/>
                </a:solidFill>
                <a:latin typeface="Calibri"/>
              </a:rPr>
              <a:t>Technology</a:t>
            </a:r>
          </a:p>
          <a:p>
            <a:endParaRPr lang="en-US" sz="900" dirty="0">
              <a:solidFill>
                <a:schemeClr val="bg1"/>
              </a:solidFill>
              <a:latin typeface="Calibri"/>
            </a:endParaRPr>
          </a:p>
          <a:p>
            <a:r>
              <a:rPr lang="en-US" sz="900" dirty="0" smtClean="0">
                <a:solidFill>
                  <a:schemeClr val="bg1"/>
                </a:solidFill>
                <a:latin typeface="Calibri"/>
              </a:rPr>
              <a:t>MARS 2020 Project</a:t>
            </a:r>
            <a:endParaRPr lang="en-US" sz="900" dirty="0">
              <a:solidFill>
                <a:schemeClr val="bg1"/>
              </a:solidFill>
              <a:latin typeface="Calibri"/>
            </a:endParaRPr>
          </a:p>
        </p:txBody>
      </p:sp>
      <p:sp>
        <p:nvSpPr>
          <p:cNvPr id="6" name="TextBox 5"/>
          <p:cNvSpPr txBox="1"/>
          <p:nvPr/>
        </p:nvSpPr>
        <p:spPr>
          <a:xfrm>
            <a:off x="108666" y="207920"/>
            <a:ext cx="9035333" cy="4924425"/>
          </a:xfrm>
          <a:prstGeom prst="rect">
            <a:avLst/>
          </a:prstGeom>
          <a:noFill/>
        </p:spPr>
        <p:txBody>
          <a:bodyPr wrap="square" rtlCol="0">
            <a:spAutoFit/>
          </a:bodyPr>
          <a:lstStyle/>
          <a:p>
            <a:pPr>
              <a:spcAft>
                <a:spcPts val="400"/>
              </a:spcAft>
            </a:pPr>
            <a:r>
              <a:rPr lang="en-US" sz="2400" b="1" dirty="0" smtClean="0">
                <a:solidFill>
                  <a:schemeClr val="bg1"/>
                </a:solidFill>
                <a:cs typeface="Arial"/>
              </a:rPr>
              <a:t>Mars 2020 Scientific Objectives</a:t>
            </a:r>
          </a:p>
          <a:p>
            <a:pPr>
              <a:spcAft>
                <a:spcPts val="400"/>
              </a:spcAft>
            </a:pPr>
            <a:endParaRPr lang="en-US" sz="2000" b="1" u="sng" dirty="0">
              <a:solidFill>
                <a:schemeClr val="bg1"/>
              </a:solidFill>
              <a:cs typeface="Arial"/>
            </a:endParaRPr>
          </a:p>
          <a:p>
            <a:pPr>
              <a:spcAft>
                <a:spcPts val="400"/>
              </a:spcAft>
            </a:pPr>
            <a:r>
              <a:rPr lang="en-US" sz="2000" b="1" dirty="0" smtClean="0">
                <a:solidFill>
                  <a:schemeClr val="bg1"/>
                </a:solidFill>
                <a:cs typeface="Arial"/>
              </a:rPr>
              <a:t>A. Geologic History</a:t>
            </a:r>
          </a:p>
          <a:p>
            <a:pPr>
              <a:spcAft>
                <a:spcPts val="400"/>
              </a:spcAft>
            </a:pPr>
            <a:r>
              <a:rPr lang="en-US" sz="2000" dirty="0" smtClean="0">
                <a:solidFill>
                  <a:schemeClr val="bg1"/>
                </a:solidFill>
                <a:cs typeface="Arial"/>
              </a:rPr>
              <a:t>	Carry </a:t>
            </a:r>
            <a:r>
              <a:rPr lang="en-US" sz="2000" dirty="0">
                <a:solidFill>
                  <a:schemeClr val="bg1"/>
                </a:solidFill>
                <a:cs typeface="Arial"/>
              </a:rPr>
              <a:t>out an integrated set of </a:t>
            </a:r>
            <a:r>
              <a:rPr lang="en-US" sz="2000" dirty="0" smtClean="0">
                <a:solidFill>
                  <a:schemeClr val="bg1"/>
                </a:solidFill>
                <a:cs typeface="Arial"/>
              </a:rPr>
              <a:t>context</a:t>
            </a:r>
            <a:r>
              <a:rPr lang="en-US" sz="2000" dirty="0">
                <a:solidFill>
                  <a:schemeClr val="bg1"/>
                </a:solidFill>
                <a:cs typeface="Arial"/>
              </a:rPr>
              <a:t>, contact, and </a:t>
            </a:r>
            <a:r>
              <a:rPr lang="en-US" sz="2000" dirty="0" smtClean="0">
                <a:solidFill>
                  <a:schemeClr val="bg1"/>
                </a:solidFill>
                <a:cs typeface="Arial"/>
              </a:rPr>
              <a:t>spatially-coordinated 	measurements </a:t>
            </a:r>
            <a:r>
              <a:rPr lang="en-US" sz="2000" dirty="0">
                <a:solidFill>
                  <a:schemeClr val="bg1"/>
                </a:solidFill>
                <a:cs typeface="Arial"/>
              </a:rPr>
              <a:t>to </a:t>
            </a:r>
            <a:r>
              <a:rPr lang="en-US" sz="2000" dirty="0" smtClean="0">
                <a:solidFill>
                  <a:schemeClr val="bg1"/>
                </a:solidFill>
                <a:cs typeface="Arial"/>
              </a:rPr>
              <a:t>characterize </a:t>
            </a:r>
            <a:r>
              <a:rPr lang="en-US" sz="2000" dirty="0">
                <a:solidFill>
                  <a:schemeClr val="bg1"/>
                </a:solidFill>
                <a:cs typeface="Arial"/>
              </a:rPr>
              <a:t>the geology of the landing </a:t>
            </a:r>
            <a:r>
              <a:rPr lang="en-US" sz="2000" dirty="0" smtClean="0">
                <a:solidFill>
                  <a:schemeClr val="bg1"/>
                </a:solidFill>
                <a:cs typeface="Arial"/>
              </a:rPr>
              <a:t>site</a:t>
            </a:r>
            <a:endParaRPr lang="en-US" sz="2000" b="1" u="sng" dirty="0" smtClean="0">
              <a:solidFill>
                <a:schemeClr val="bg1"/>
              </a:solidFill>
              <a:cs typeface="Arial"/>
            </a:endParaRPr>
          </a:p>
          <a:p>
            <a:pPr>
              <a:spcAft>
                <a:spcPts val="400"/>
              </a:spcAft>
            </a:pPr>
            <a:endParaRPr lang="en-US" sz="2000" b="1" i="1" u="sng" dirty="0">
              <a:solidFill>
                <a:schemeClr val="bg1"/>
              </a:solidFill>
              <a:cs typeface="Arial"/>
            </a:endParaRPr>
          </a:p>
          <a:p>
            <a:pPr>
              <a:spcAft>
                <a:spcPts val="400"/>
              </a:spcAft>
            </a:pPr>
            <a:r>
              <a:rPr lang="en-US" sz="2000" b="1" dirty="0" smtClean="0">
                <a:solidFill>
                  <a:schemeClr val="bg1"/>
                </a:solidFill>
                <a:cs typeface="Arial"/>
              </a:rPr>
              <a:t>B.</a:t>
            </a:r>
            <a:r>
              <a:rPr lang="en-US" sz="2000" b="1" i="1" dirty="0" smtClean="0">
                <a:solidFill>
                  <a:schemeClr val="bg1"/>
                </a:solidFill>
                <a:cs typeface="Arial"/>
              </a:rPr>
              <a:t> In </a:t>
            </a:r>
            <a:r>
              <a:rPr lang="en-US" sz="2000" b="1" i="1" dirty="0">
                <a:solidFill>
                  <a:schemeClr val="bg1"/>
                </a:solidFill>
                <a:cs typeface="Arial"/>
              </a:rPr>
              <a:t>Situ </a:t>
            </a:r>
            <a:r>
              <a:rPr lang="en-US" sz="2000" b="1" dirty="0">
                <a:solidFill>
                  <a:schemeClr val="bg1"/>
                </a:solidFill>
                <a:cs typeface="Arial"/>
              </a:rPr>
              <a:t>Astrobiology </a:t>
            </a:r>
            <a:endParaRPr lang="en-US" sz="2000" b="1" dirty="0" smtClean="0">
              <a:solidFill>
                <a:schemeClr val="bg1"/>
              </a:solidFill>
              <a:cs typeface="Arial"/>
            </a:endParaRPr>
          </a:p>
          <a:p>
            <a:pPr>
              <a:spcAft>
                <a:spcPts val="400"/>
              </a:spcAft>
            </a:pPr>
            <a:r>
              <a:rPr lang="en-US" sz="2000" b="1" dirty="0">
                <a:solidFill>
                  <a:schemeClr val="bg1"/>
                </a:solidFill>
                <a:cs typeface="Arial"/>
              </a:rPr>
              <a:t>	</a:t>
            </a:r>
            <a:r>
              <a:rPr lang="en-US" sz="2000" dirty="0" smtClean="0">
                <a:solidFill>
                  <a:schemeClr val="bg1"/>
                </a:solidFill>
              </a:rPr>
              <a:t>Find </a:t>
            </a:r>
            <a:r>
              <a:rPr lang="en-US" sz="2000" dirty="0">
                <a:solidFill>
                  <a:schemeClr val="bg1"/>
                </a:solidFill>
              </a:rPr>
              <a:t>and characterize ancient habitable environments, identify rocks </a:t>
            </a:r>
            <a:r>
              <a:rPr lang="en-US" sz="2000" dirty="0" smtClean="0">
                <a:solidFill>
                  <a:schemeClr val="bg1"/>
                </a:solidFill>
              </a:rPr>
              <a:t>with 		the </a:t>
            </a:r>
            <a:r>
              <a:rPr lang="en-US" sz="2000" dirty="0">
                <a:solidFill>
                  <a:schemeClr val="bg1"/>
                </a:solidFill>
              </a:rPr>
              <a:t>highest </a:t>
            </a:r>
            <a:r>
              <a:rPr lang="en-US" sz="2000" dirty="0" smtClean="0">
                <a:solidFill>
                  <a:schemeClr val="bg1"/>
                </a:solidFill>
              </a:rPr>
              <a:t>chance of </a:t>
            </a:r>
            <a:r>
              <a:rPr lang="en-US" sz="2000" dirty="0">
                <a:solidFill>
                  <a:schemeClr val="bg1"/>
                </a:solidFill>
              </a:rPr>
              <a:t>preserving signs of ancient Martian life if it were present, </a:t>
            </a:r>
            <a:r>
              <a:rPr lang="en-US" sz="2000" dirty="0" smtClean="0">
                <a:solidFill>
                  <a:schemeClr val="bg1"/>
                </a:solidFill>
              </a:rPr>
              <a:t>	and </a:t>
            </a:r>
            <a:r>
              <a:rPr lang="en-US" sz="2000" dirty="0">
                <a:solidFill>
                  <a:schemeClr val="bg1"/>
                </a:solidFill>
              </a:rPr>
              <a:t>within those </a:t>
            </a:r>
            <a:r>
              <a:rPr lang="en-US" sz="2000" dirty="0" smtClean="0">
                <a:solidFill>
                  <a:schemeClr val="bg1"/>
                </a:solidFill>
              </a:rPr>
              <a:t>environments, seek </a:t>
            </a:r>
            <a:r>
              <a:rPr lang="en-US" sz="2000" dirty="0">
                <a:solidFill>
                  <a:schemeClr val="bg1"/>
                </a:solidFill>
              </a:rPr>
              <a:t>the signs of </a:t>
            </a:r>
            <a:r>
              <a:rPr lang="en-US" sz="2000" dirty="0" smtClean="0">
                <a:solidFill>
                  <a:schemeClr val="bg1"/>
                </a:solidFill>
              </a:rPr>
              <a:t>life</a:t>
            </a:r>
          </a:p>
          <a:p>
            <a:pPr>
              <a:spcAft>
                <a:spcPts val="400"/>
              </a:spcAft>
            </a:pPr>
            <a:endParaRPr lang="en-US" sz="2000" b="1" u="sng" dirty="0">
              <a:solidFill>
                <a:schemeClr val="bg1"/>
              </a:solidFill>
            </a:endParaRPr>
          </a:p>
          <a:p>
            <a:pPr>
              <a:spcAft>
                <a:spcPts val="400"/>
              </a:spcAft>
            </a:pPr>
            <a:r>
              <a:rPr lang="en-US" sz="2000" b="1" dirty="0" smtClean="0">
                <a:solidFill>
                  <a:schemeClr val="bg1"/>
                </a:solidFill>
              </a:rPr>
              <a:t>C. Sample </a:t>
            </a:r>
            <a:r>
              <a:rPr lang="en-US" sz="2000" b="1" dirty="0">
                <a:solidFill>
                  <a:schemeClr val="bg1"/>
                </a:solidFill>
              </a:rPr>
              <a:t>Return  </a:t>
            </a:r>
            <a:endParaRPr lang="en-US" sz="2000" b="1" dirty="0" smtClean="0">
              <a:solidFill>
                <a:schemeClr val="bg1"/>
              </a:solidFill>
            </a:endParaRPr>
          </a:p>
          <a:p>
            <a:pPr>
              <a:spcAft>
                <a:spcPts val="400"/>
              </a:spcAft>
            </a:pPr>
            <a:r>
              <a:rPr lang="en-US" sz="2000" b="1" dirty="0">
                <a:solidFill>
                  <a:schemeClr val="bg1"/>
                </a:solidFill>
              </a:rPr>
              <a:t>	</a:t>
            </a:r>
            <a:r>
              <a:rPr lang="en-US" sz="2000" dirty="0" smtClean="0">
                <a:solidFill>
                  <a:schemeClr val="bg1"/>
                </a:solidFill>
              </a:rPr>
              <a:t>Place </a:t>
            </a:r>
            <a:r>
              <a:rPr lang="en-US" sz="2000" dirty="0">
                <a:solidFill>
                  <a:schemeClr val="bg1"/>
                </a:solidFill>
              </a:rPr>
              <a:t>rigorously documented and selected samples in a returnable sample </a:t>
            </a:r>
            <a:r>
              <a:rPr lang="en-US" sz="2000" dirty="0" smtClean="0">
                <a:solidFill>
                  <a:schemeClr val="bg1"/>
                </a:solidFill>
              </a:rPr>
              <a:t>cache 	for possible future return to Earth</a:t>
            </a:r>
          </a:p>
        </p:txBody>
      </p:sp>
      <p:sp>
        <p:nvSpPr>
          <p:cNvPr id="2" name="Slide Number Placeholder 1"/>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3</a:t>
            </a:fld>
            <a:endParaRPr lang="en-US">
              <a:solidFill>
                <a:prstClr val="black">
                  <a:tint val="75000"/>
                </a:prstClr>
              </a:solidFill>
              <a:latin typeface="Calibri"/>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dirty="0">
              <a:solidFill>
                <a:prstClr val="black">
                  <a:tint val="75000"/>
                </a:prstClr>
              </a:solidFill>
              <a:latin typeface="Calibri"/>
            </a:endParaRPr>
          </a:p>
        </p:txBody>
      </p:sp>
    </p:spTree>
    <p:extLst>
      <p:ext uri="{BB962C8B-B14F-4D97-AF65-F5344CB8AC3E}">
        <p14:creationId xmlns:p14="http://schemas.microsoft.com/office/powerpoint/2010/main" val="20507293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ASA insignia2Color.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3668" y="465781"/>
            <a:ext cx="793954" cy="656539"/>
          </a:xfrm>
          <a:prstGeom prst="rect">
            <a:avLst/>
          </a:prstGeom>
        </p:spPr>
      </p:pic>
      <p:sp>
        <p:nvSpPr>
          <p:cNvPr id="5" name="Rectangle 4"/>
          <p:cNvSpPr/>
          <p:nvPr/>
        </p:nvSpPr>
        <p:spPr>
          <a:xfrm>
            <a:off x="7297622" y="465781"/>
            <a:ext cx="4572000" cy="684803"/>
          </a:xfrm>
          <a:prstGeom prst="rect">
            <a:avLst/>
          </a:prstGeom>
        </p:spPr>
        <p:txBody>
          <a:bodyPr>
            <a:spAutoFit/>
          </a:bodyPr>
          <a:lstStyle/>
          <a:p>
            <a:r>
              <a:rPr lang="en-US" sz="1150" dirty="0">
                <a:solidFill>
                  <a:schemeClr val="bg1"/>
                </a:solidFill>
                <a:latin typeface="Calibri"/>
              </a:rPr>
              <a:t>Jet Propulsion Laboratory</a:t>
            </a:r>
          </a:p>
          <a:p>
            <a:r>
              <a:rPr lang="en-US" sz="900" dirty="0">
                <a:solidFill>
                  <a:schemeClr val="bg1"/>
                </a:solidFill>
                <a:latin typeface="Calibri"/>
              </a:rPr>
              <a:t>California Institute of </a:t>
            </a:r>
            <a:r>
              <a:rPr lang="en-US" sz="900" dirty="0" smtClean="0">
                <a:solidFill>
                  <a:schemeClr val="bg1"/>
                </a:solidFill>
                <a:latin typeface="Calibri"/>
              </a:rPr>
              <a:t>Technology</a:t>
            </a:r>
          </a:p>
          <a:p>
            <a:endParaRPr lang="en-US" sz="900" dirty="0">
              <a:solidFill>
                <a:schemeClr val="bg1"/>
              </a:solidFill>
              <a:latin typeface="Calibri"/>
            </a:endParaRPr>
          </a:p>
          <a:p>
            <a:r>
              <a:rPr lang="en-US" sz="900" dirty="0" smtClean="0">
                <a:solidFill>
                  <a:schemeClr val="bg1"/>
                </a:solidFill>
                <a:latin typeface="Calibri"/>
              </a:rPr>
              <a:t>MARS 2020 Project</a:t>
            </a:r>
            <a:endParaRPr lang="en-US" sz="900" dirty="0">
              <a:solidFill>
                <a:schemeClr val="bg1"/>
              </a:solidFill>
              <a:latin typeface="Calibri"/>
            </a:endParaRPr>
          </a:p>
        </p:txBody>
      </p:sp>
      <p:sp>
        <p:nvSpPr>
          <p:cNvPr id="6" name="TextBox 5"/>
          <p:cNvSpPr txBox="1"/>
          <p:nvPr/>
        </p:nvSpPr>
        <p:spPr>
          <a:xfrm>
            <a:off x="108665" y="665120"/>
            <a:ext cx="9035333" cy="4616648"/>
          </a:xfrm>
          <a:prstGeom prst="rect">
            <a:avLst/>
          </a:prstGeom>
          <a:noFill/>
        </p:spPr>
        <p:txBody>
          <a:bodyPr wrap="square" rtlCol="0">
            <a:spAutoFit/>
          </a:bodyPr>
          <a:lstStyle/>
          <a:p>
            <a:pPr>
              <a:spcAft>
                <a:spcPts val="400"/>
              </a:spcAft>
            </a:pPr>
            <a:r>
              <a:rPr lang="en-US" sz="2400" b="1" dirty="0" smtClean="0">
                <a:solidFill>
                  <a:schemeClr val="bg1"/>
                </a:solidFill>
                <a:cs typeface="Arial"/>
              </a:rPr>
              <a:t>Mars 2020 Scientific Objectives (2)</a:t>
            </a:r>
          </a:p>
          <a:p>
            <a:pPr>
              <a:spcAft>
                <a:spcPts val="400"/>
              </a:spcAft>
            </a:pPr>
            <a:endParaRPr lang="en-US" sz="2000" b="1" u="sng" dirty="0">
              <a:solidFill>
                <a:schemeClr val="bg1"/>
              </a:solidFill>
              <a:cs typeface="Arial"/>
            </a:endParaRPr>
          </a:p>
          <a:p>
            <a:pPr>
              <a:spcAft>
                <a:spcPts val="400"/>
              </a:spcAft>
            </a:pPr>
            <a:r>
              <a:rPr lang="en-US" sz="2000" b="1" dirty="0" smtClean="0">
                <a:solidFill>
                  <a:schemeClr val="bg1"/>
                </a:solidFill>
              </a:rPr>
              <a:t>Additional </a:t>
            </a:r>
            <a:r>
              <a:rPr lang="en-US" sz="2000" b="1" dirty="0">
                <a:solidFill>
                  <a:schemeClr val="bg1"/>
                </a:solidFill>
              </a:rPr>
              <a:t>objectives: </a:t>
            </a:r>
            <a:endParaRPr lang="en-US" sz="2000" b="1" dirty="0" smtClean="0">
              <a:solidFill>
                <a:schemeClr val="bg1"/>
              </a:solidFill>
            </a:endParaRPr>
          </a:p>
          <a:p>
            <a:pPr>
              <a:spcAft>
                <a:spcPts val="400"/>
              </a:spcAft>
            </a:pPr>
            <a:r>
              <a:rPr lang="en-US" sz="2000" b="1" dirty="0" smtClean="0">
                <a:solidFill>
                  <a:schemeClr val="bg1"/>
                </a:solidFill>
              </a:rPr>
              <a:t>      </a:t>
            </a:r>
            <a:r>
              <a:rPr lang="en-US" sz="2000" dirty="0" smtClean="0">
                <a:solidFill>
                  <a:schemeClr val="bg1"/>
                </a:solidFill>
              </a:rPr>
              <a:t>A) facilitate </a:t>
            </a:r>
            <a:r>
              <a:rPr lang="en-US" sz="2000" dirty="0">
                <a:solidFill>
                  <a:schemeClr val="bg1"/>
                </a:solidFill>
              </a:rPr>
              <a:t>future human exploration by </a:t>
            </a:r>
            <a:r>
              <a:rPr lang="en-US" sz="2000" dirty="0" smtClean="0">
                <a:solidFill>
                  <a:schemeClr val="bg1"/>
                </a:solidFill>
              </a:rPr>
              <a:t>demonstrating an in situ resource 	 	utilization technology</a:t>
            </a:r>
          </a:p>
          <a:p>
            <a:pPr>
              <a:spcAft>
                <a:spcPts val="400"/>
              </a:spcAft>
            </a:pPr>
            <a:r>
              <a:rPr lang="en-US" sz="2000" dirty="0" smtClean="0">
                <a:solidFill>
                  <a:schemeClr val="bg1"/>
                </a:solidFill>
              </a:rPr>
              <a:t>    </a:t>
            </a:r>
          </a:p>
          <a:p>
            <a:pPr>
              <a:spcAft>
                <a:spcPts val="400"/>
              </a:spcAft>
            </a:pPr>
            <a:r>
              <a:rPr lang="en-US" sz="2000" dirty="0">
                <a:solidFill>
                  <a:schemeClr val="bg1"/>
                </a:solidFill>
              </a:rPr>
              <a:t> </a:t>
            </a:r>
            <a:r>
              <a:rPr lang="en-US" sz="2000" dirty="0" smtClean="0">
                <a:solidFill>
                  <a:schemeClr val="bg1"/>
                </a:solidFill>
              </a:rPr>
              <a:t>     B) demonstrate </a:t>
            </a:r>
            <a:r>
              <a:rPr lang="en-US" sz="2000" dirty="0">
                <a:solidFill>
                  <a:schemeClr val="bg1"/>
                </a:solidFill>
              </a:rPr>
              <a:t>additional </a:t>
            </a:r>
            <a:r>
              <a:rPr lang="en-US" sz="2000" dirty="0" smtClean="0">
                <a:solidFill>
                  <a:schemeClr val="bg1"/>
                </a:solidFill>
              </a:rPr>
              <a:t>technologies </a:t>
            </a:r>
            <a:r>
              <a:rPr lang="en-US" sz="2000" dirty="0">
                <a:solidFill>
                  <a:schemeClr val="bg1"/>
                </a:solidFill>
              </a:rPr>
              <a:t>required for future Mars exploration</a:t>
            </a:r>
          </a:p>
          <a:p>
            <a:pPr>
              <a:spcAft>
                <a:spcPts val="400"/>
              </a:spcAft>
            </a:pPr>
            <a:endParaRPr lang="en-US" sz="2000" i="1" dirty="0">
              <a:solidFill>
                <a:schemeClr val="bg1"/>
              </a:solidFill>
            </a:endParaRPr>
          </a:p>
          <a:p>
            <a:pPr>
              <a:spcAft>
                <a:spcPts val="400"/>
              </a:spcAft>
            </a:pPr>
            <a:endParaRPr lang="en-US" sz="2000" i="1" dirty="0" smtClean="0">
              <a:solidFill>
                <a:schemeClr val="bg1"/>
              </a:solidFill>
            </a:endParaRPr>
          </a:p>
          <a:p>
            <a:pPr>
              <a:spcAft>
                <a:spcPts val="400"/>
              </a:spcAft>
            </a:pPr>
            <a:endParaRPr lang="en-US" sz="2000" i="1" dirty="0">
              <a:solidFill>
                <a:schemeClr val="bg1"/>
              </a:solidFill>
            </a:endParaRPr>
          </a:p>
          <a:p>
            <a:pPr>
              <a:spcAft>
                <a:spcPts val="400"/>
              </a:spcAft>
            </a:pPr>
            <a:r>
              <a:rPr lang="en-US" sz="2000" i="1" dirty="0" smtClean="0">
                <a:solidFill>
                  <a:schemeClr val="bg1"/>
                </a:solidFill>
              </a:rPr>
              <a:t>The Mars 2020  mission fulfills the high priority Decadal Survey objective to initiate the first step in the multi-mission campaign to (potentially) return carefully selected Martian samples to Earth</a:t>
            </a:r>
          </a:p>
        </p:txBody>
      </p:sp>
      <p:sp>
        <p:nvSpPr>
          <p:cNvPr id="2" name="Slide Number Placeholder 1"/>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4</a:t>
            </a:fld>
            <a:endParaRPr lang="en-US">
              <a:solidFill>
                <a:prstClr val="black">
                  <a:tint val="75000"/>
                </a:prstClr>
              </a:solidFill>
              <a:latin typeface="Calibri"/>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Tree>
    <p:extLst>
      <p:ext uri="{BB962C8B-B14F-4D97-AF65-F5344CB8AC3E}">
        <p14:creationId xmlns:p14="http://schemas.microsoft.com/office/powerpoint/2010/main" val="10240505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ASA insignia2Color.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3668" y="465781"/>
            <a:ext cx="793954" cy="656539"/>
          </a:xfrm>
          <a:prstGeom prst="rect">
            <a:avLst/>
          </a:prstGeom>
        </p:spPr>
      </p:pic>
      <p:sp>
        <p:nvSpPr>
          <p:cNvPr id="5" name="Rectangle 4"/>
          <p:cNvSpPr/>
          <p:nvPr/>
        </p:nvSpPr>
        <p:spPr>
          <a:xfrm>
            <a:off x="7297622" y="465781"/>
            <a:ext cx="4572000" cy="684803"/>
          </a:xfrm>
          <a:prstGeom prst="rect">
            <a:avLst/>
          </a:prstGeom>
        </p:spPr>
        <p:txBody>
          <a:bodyPr>
            <a:spAutoFit/>
          </a:bodyPr>
          <a:lstStyle/>
          <a:p>
            <a:r>
              <a:rPr lang="en-US" sz="1150" dirty="0">
                <a:solidFill>
                  <a:schemeClr val="bg1"/>
                </a:solidFill>
                <a:latin typeface="Calibri"/>
              </a:rPr>
              <a:t>Jet Propulsion Laboratory</a:t>
            </a:r>
          </a:p>
          <a:p>
            <a:r>
              <a:rPr lang="en-US" sz="900" dirty="0">
                <a:solidFill>
                  <a:schemeClr val="bg1"/>
                </a:solidFill>
                <a:latin typeface="Calibri"/>
              </a:rPr>
              <a:t>California Institute of </a:t>
            </a:r>
            <a:r>
              <a:rPr lang="en-US" sz="900" dirty="0" smtClean="0">
                <a:solidFill>
                  <a:schemeClr val="bg1"/>
                </a:solidFill>
                <a:latin typeface="Calibri"/>
              </a:rPr>
              <a:t>Technology</a:t>
            </a:r>
          </a:p>
          <a:p>
            <a:endParaRPr lang="en-US" sz="900" dirty="0">
              <a:solidFill>
                <a:schemeClr val="bg1"/>
              </a:solidFill>
              <a:latin typeface="Calibri"/>
            </a:endParaRPr>
          </a:p>
          <a:p>
            <a:r>
              <a:rPr lang="en-US" sz="900" dirty="0" smtClean="0">
                <a:solidFill>
                  <a:schemeClr val="bg1"/>
                </a:solidFill>
                <a:latin typeface="Calibri"/>
              </a:rPr>
              <a:t>MARS 2020 Project</a:t>
            </a:r>
            <a:endParaRPr lang="en-US" sz="900" dirty="0">
              <a:solidFill>
                <a:schemeClr val="bg1"/>
              </a:solidFill>
              <a:latin typeface="Calibri"/>
            </a:endParaRPr>
          </a:p>
        </p:txBody>
      </p:sp>
      <p:sp>
        <p:nvSpPr>
          <p:cNvPr id="6" name="TextBox 5"/>
          <p:cNvSpPr txBox="1"/>
          <p:nvPr/>
        </p:nvSpPr>
        <p:spPr>
          <a:xfrm>
            <a:off x="245677" y="326006"/>
            <a:ext cx="279244" cy="338554"/>
          </a:xfrm>
          <a:prstGeom prst="rect">
            <a:avLst/>
          </a:prstGeom>
          <a:noFill/>
        </p:spPr>
        <p:txBody>
          <a:bodyPr wrap="none" rtlCol="0">
            <a:spAutoFit/>
          </a:bodyPr>
          <a:lstStyle/>
          <a:p>
            <a:r>
              <a:rPr lang="en-US" sz="1600" dirty="0" smtClean="0"/>
              <a:t>S</a:t>
            </a:r>
            <a:endParaRPr lang="en-US" dirty="0">
              <a:solidFill>
                <a:schemeClr val="bg1"/>
              </a:solidFill>
            </a:endParaRPr>
          </a:p>
        </p:txBody>
      </p:sp>
      <p:sp>
        <p:nvSpPr>
          <p:cNvPr id="7" name="TextBox 6"/>
          <p:cNvSpPr txBox="1"/>
          <p:nvPr/>
        </p:nvSpPr>
        <p:spPr>
          <a:xfrm>
            <a:off x="81239" y="664560"/>
            <a:ext cx="8734495" cy="3200877"/>
          </a:xfrm>
          <a:prstGeom prst="rect">
            <a:avLst/>
          </a:prstGeom>
          <a:noFill/>
        </p:spPr>
        <p:txBody>
          <a:bodyPr wrap="none" rtlCol="0">
            <a:spAutoFit/>
          </a:bodyPr>
          <a:lstStyle/>
          <a:p>
            <a:r>
              <a:rPr lang="en-US" sz="2400" dirty="0">
                <a:solidFill>
                  <a:schemeClr val="bg1"/>
                </a:solidFill>
              </a:rPr>
              <a:t>Mars 2020 Mission </a:t>
            </a:r>
            <a:r>
              <a:rPr lang="en-US" sz="2400" dirty="0" smtClean="0">
                <a:solidFill>
                  <a:schemeClr val="bg1"/>
                </a:solidFill>
              </a:rPr>
              <a:t>Implementation</a:t>
            </a:r>
            <a:endParaRPr lang="en-US" sz="1600" dirty="0" smtClean="0">
              <a:solidFill>
                <a:srgbClr val="FFFFFF"/>
              </a:solidFill>
            </a:endParaRPr>
          </a:p>
          <a:p>
            <a:endParaRPr lang="en-US" sz="1600" dirty="0">
              <a:solidFill>
                <a:srgbClr val="FFFFFF"/>
              </a:solidFill>
            </a:endParaRPr>
          </a:p>
          <a:p>
            <a:endParaRPr lang="en-US" dirty="0">
              <a:solidFill>
                <a:srgbClr val="FFFFFF"/>
              </a:solidFill>
            </a:endParaRPr>
          </a:p>
          <a:p>
            <a:r>
              <a:rPr lang="en-US" dirty="0" smtClean="0">
                <a:solidFill>
                  <a:srgbClr val="FFFFFF"/>
                </a:solidFill>
              </a:rPr>
              <a:t>1) Scientific observations required to assess geologic history and astrobiology are</a:t>
            </a:r>
          </a:p>
          <a:p>
            <a:r>
              <a:rPr lang="en-US" dirty="0" smtClean="0">
                <a:solidFill>
                  <a:srgbClr val="FFFFFF"/>
                </a:solidFill>
              </a:rPr>
              <a:t>the same as the instruments required for selecting/documenting samples in the cache. </a:t>
            </a:r>
            <a:r>
              <a:rPr lang="en-US" i="1" u="sng" dirty="0" smtClean="0">
                <a:solidFill>
                  <a:srgbClr val="FFFFFF"/>
                </a:solidFill>
              </a:rPr>
              <a:t>We</a:t>
            </a:r>
          </a:p>
          <a:p>
            <a:r>
              <a:rPr lang="en-US" i="1" u="sng" dirty="0">
                <a:solidFill>
                  <a:srgbClr val="FFFFFF"/>
                </a:solidFill>
              </a:rPr>
              <a:t>a</a:t>
            </a:r>
            <a:r>
              <a:rPr lang="en-US" i="1" u="sng" dirty="0" smtClean="0">
                <a:solidFill>
                  <a:srgbClr val="FFFFFF"/>
                </a:solidFill>
              </a:rPr>
              <a:t>re a single integrated science mission.</a:t>
            </a:r>
          </a:p>
          <a:p>
            <a:endParaRPr lang="en-US" dirty="0">
              <a:solidFill>
                <a:srgbClr val="FFFFFF"/>
              </a:solidFill>
            </a:endParaRPr>
          </a:p>
          <a:p>
            <a:r>
              <a:rPr lang="en-US" dirty="0" smtClean="0">
                <a:solidFill>
                  <a:srgbClr val="FFFFFF"/>
                </a:solidFill>
              </a:rPr>
              <a:t>2) </a:t>
            </a:r>
            <a:r>
              <a:rPr lang="en-US" dirty="0">
                <a:solidFill>
                  <a:srgbClr val="FFFFFF"/>
                </a:solidFill>
              </a:rPr>
              <a:t>O</a:t>
            </a:r>
            <a:r>
              <a:rPr lang="en-US" dirty="0" smtClean="0">
                <a:solidFill>
                  <a:srgbClr val="FFFFFF"/>
                </a:solidFill>
              </a:rPr>
              <a:t>verarching theme for Mars 2020 instruments: make both visual/textural and</a:t>
            </a:r>
          </a:p>
          <a:p>
            <a:r>
              <a:rPr lang="en-US" dirty="0">
                <a:solidFill>
                  <a:srgbClr val="FFFFFF"/>
                </a:solidFill>
              </a:rPr>
              <a:t>m</a:t>
            </a:r>
            <a:r>
              <a:rPr lang="en-US" dirty="0" smtClean="0">
                <a:solidFill>
                  <a:srgbClr val="FFFFFF"/>
                </a:solidFill>
              </a:rPr>
              <a:t>ineralogical observations at a range of spatial scales from outcrop to sub-mm. Also need</a:t>
            </a:r>
          </a:p>
          <a:p>
            <a:r>
              <a:rPr lang="en-US" dirty="0" smtClean="0">
                <a:solidFill>
                  <a:srgbClr val="FFFFFF"/>
                </a:solidFill>
              </a:rPr>
              <a:t>elemental chemistry and detection of reduced carbon.</a:t>
            </a:r>
          </a:p>
          <a:p>
            <a:pPr marL="285750" indent="-285750">
              <a:buFontTx/>
              <a:buChar char="-"/>
            </a:pPr>
            <a:endParaRPr lang="en-US" dirty="0">
              <a:solidFill>
                <a:srgbClr val="FFFFFF"/>
              </a:solidFill>
            </a:endParaRPr>
          </a:p>
        </p:txBody>
      </p:sp>
      <p:sp>
        <p:nvSpPr>
          <p:cNvPr id="2" name="Slide Number Placeholder 1"/>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5</a:t>
            </a:fld>
            <a:endParaRPr lang="en-US">
              <a:solidFill>
                <a:prstClr val="black">
                  <a:tint val="75000"/>
                </a:prstClr>
              </a:solidFill>
              <a:latin typeface="Calibri"/>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Tree>
    <p:extLst>
      <p:ext uri="{BB962C8B-B14F-4D97-AF65-F5344CB8AC3E}">
        <p14:creationId xmlns:p14="http://schemas.microsoft.com/office/powerpoint/2010/main" val="25316118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6</a:t>
            </a:fld>
            <a:endParaRPr lang="en-US">
              <a:solidFill>
                <a:prstClr val="black">
                  <a:tint val="75000"/>
                </a:prstClr>
              </a:solidFill>
              <a:latin typeface="Calibri"/>
            </a:endParaRPr>
          </a:p>
        </p:txBody>
      </p:sp>
      <p:pic>
        <p:nvPicPr>
          <p:cNvPr id="2050" name="Picture 2" descr="http://www.nasa.gov/sites/default/files/mars_2020_rover.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703" y="511905"/>
            <a:ext cx="8470097" cy="476443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5694187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7</a:t>
            </a:fld>
            <a:endParaRPr lang="en-US">
              <a:solidFill>
                <a:prstClr val="black">
                  <a:tint val="75000"/>
                </a:prstClr>
              </a:solidFill>
              <a:latin typeface="Calibri"/>
            </a:endParaRPr>
          </a:p>
        </p:txBody>
      </p:sp>
      <p:pic>
        <p:nvPicPr>
          <p:cNvPr id="1026" name="Picture 2" descr="http://notaspampeanas.com/site/wp-content/uploads/2014/07/capture_002_31072014_20253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74" y="0"/>
            <a:ext cx="9102587" cy="5118916"/>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extBox 1"/>
          <p:cNvSpPr txBox="1"/>
          <p:nvPr/>
        </p:nvSpPr>
        <p:spPr>
          <a:xfrm>
            <a:off x="0" y="5132644"/>
            <a:ext cx="4993290" cy="369332"/>
          </a:xfrm>
          <a:prstGeom prst="rect">
            <a:avLst/>
          </a:prstGeom>
          <a:noFill/>
        </p:spPr>
        <p:txBody>
          <a:bodyPr wrap="none" rtlCol="0">
            <a:spAutoFit/>
          </a:bodyPr>
          <a:lstStyle/>
          <a:p>
            <a:r>
              <a:rPr lang="en-US" dirty="0" smtClean="0">
                <a:solidFill>
                  <a:schemeClr val="bg1"/>
                </a:solidFill>
              </a:rPr>
              <a:t>PI Jim Bell, ASU (with </a:t>
            </a:r>
            <a:r>
              <a:rPr lang="en-US" dirty="0" err="1" smtClean="0">
                <a:solidFill>
                  <a:schemeClr val="bg1"/>
                </a:solidFill>
              </a:rPr>
              <a:t>Malin</a:t>
            </a:r>
            <a:r>
              <a:rPr lang="en-US" dirty="0" smtClean="0">
                <a:solidFill>
                  <a:schemeClr val="bg1"/>
                </a:solidFill>
              </a:rPr>
              <a:t> Space Science Systems)</a:t>
            </a:r>
            <a:endParaRPr lang="en-US" dirty="0">
              <a:solidFill>
                <a:schemeClr val="bg1"/>
              </a:solidFill>
            </a:endParaRPr>
          </a:p>
        </p:txBody>
      </p:sp>
      <p:sp>
        <p:nvSpPr>
          <p:cNvPr id="3" name="TextBox 2"/>
          <p:cNvSpPr txBox="1"/>
          <p:nvPr/>
        </p:nvSpPr>
        <p:spPr>
          <a:xfrm>
            <a:off x="1309816" y="5573583"/>
            <a:ext cx="5507277" cy="369332"/>
          </a:xfrm>
          <a:prstGeom prst="rect">
            <a:avLst/>
          </a:prstGeom>
          <a:noFill/>
        </p:spPr>
        <p:txBody>
          <a:bodyPr wrap="none" rtlCol="0">
            <a:spAutoFit/>
          </a:bodyPr>
          <a:lstStyle/>
          <a:p>
            <a:r>
              <a:rPr lang="en-US" dirty="0" smtClean="0">
                <a:solidFill>
                  <a:srgbClr val="00B0F0"/>
                </a:solidFill>
              </a:rPr>
              <a:t>-improved stereo </a:t>
            </a:r>
            <a:r>
              <a:rPr lang="en-US" b="1" dirty="0" smtClean="0">
                <a:solidFill>
                  <a:srgbClr val="00B0F0"/>
                </a:solidFill>
              </a:rPr>
              <a:t>zoom</a:t>
            </a:r>
            <a:r>
              <a:rPr lang="en-US" dirty="0" smtClean="0">
                <a:solidFill>
                  <a:srgbClr val="00B0F0"/>
                </a:solidFill>
              </a:rPr>
              <a:t> camera with strong MSL heritage</a:t>
            </a:r>
            <a:endParaRPr lang="en-US" dirty="0">
              <a:solidFill>
                <a:srgbClr val="00B0F0"/>
              </a:solidFill>
            </a:endParaRPr>
          </a:p>
        </p:txBody>
      </p:sp>
    </p:spTree>
    <p:extLst>
      <p:ext uri="{BB962C8B-B14F-4D97-AF65-F5344CB8AC3E}">
        <p14:creationId xmlns:p14="http://schemas.microsoft.com/office/powerpoint/2010/main" val="35037031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8</a:t>
            </a:fld>
            <a:endParaRPr lang="en-US" dirty="0">
              <a:solidFill>
                <a:prstClr val="black">
                  <a:tint val="75000"/>
                </a:prstClr>
              </a:solidFill>
              <a:latin typeface="Calibri"/>
            </a:endParaRPr>
          </a:p>
        </p:txBody>
      </p:sp>
      <p:pic>
        <p:nvPicPr>
          <p:cNvPr id="4098" name="Picture 2" descr="http://cdni.wired.co.uk/1920x1280/k_n/mars-rover-supercam.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834" y="0"/>
            <a:ext cx="7277100" cy="4848225"/>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extBox 1"/>
          <p:cNvSpPr txBox="1"/>
          <p:nvPr/>
        </p:nvSpPr>
        <p:spPr>
          <a:xfrm>
            <a:off x="1037967" y="4852337"/>
            <a:ext cx="6401817" cy="369332"/>
          </a:xfrm>
          <a:prstGeom prst="rect">
            <a:avLst/>
          </a:prstGeom>
          <a:noFill/>
        </p:spPr>
        <p:txBody>
          <a:bodyPr wrap="none" rtlCol="0">
            <a:spAutoFit/>
          </a:bodyPr>
          <a:lstStyle/>
          <a:p>
            <a:r>
              <a:rPr lang="en-US" dirty="0" smtClean="0">
                <a:solidFill>
                  <a:schemeClr val="bg1"/>
                </a:solidFill>
              </a:rPr>
              <a:t>PI Roger </a:t>
            </a:r>
            <a:r>
              <a:rPr lang="en-US" dirty="0" err="1" smtClean="0">
                <a:solidFill>
                  <a:schemeClr val="bg1"/>
                </a:solidFill>
              </a:rPr>
              <a:t>Wiens</a:t>
            </a:r>
            <a:r>
              <a:rPr lang="en-US" dirty="0" smtClean="0">
                <a:solidFill>
                  <a:schemeClr val="bg1"/>
                </a:solidFill>
              </a:rPr>
              <a:t>, LANL, with major French and Spanish involvement</a:t>
            </a:r>
            <a:endParaRPr lang="en-US" dirty="0">
              <a:solidFill>
                <a:schemeClr val="bg1"/>
              </a:solidFill>
            </a:endParaRPr>
          </a:p>
        </p:txBody>
      </p:sp>
      <p:sp>
        <p:nvSpPr>
          <p:cNvPr id="3" name="TextBox 2"/>
          <p:cNvSpPr txBox="1"/>
          <p:nvPr/>
        </p:nvSpPr>
        <p:spPr>
          <a:xfrm>
            <a:off x="117670" y="5221669"/>
            <a:ext cx="8663397" cy="1200329"/>
          </a:xfrm>
          <a:prstGeom prst="rect">
            <a:avLst/>
          </a:prstGeom>
          <a:noFill/>
        </p:spPr>
        <p:txBody>
          <a:bodyPr wrap="none" rtlCol="0">
            <a:spAutoFit/>
          </a:bodyPr>
          <a:lstStyle/>
          <a:p>
            <a:r>
              <a:rPr lang="en-US" dirty="0" smtClean="0">
                <a:solidFill>
                  <a:schemeClr val="bg1"/>
                </a:solidFill>
              </a:rPr>
              <a:t>-</a:t>
            </a:r>
            <a:r>
              <a:rPr lang="en-US" dirty="0" smtClean="0">
                <a:solidFill>
                  <a:srgbClr val="00B0F0"/>
                </a:solidFill>
              </a:rPr>
              <a:t> advancement on MSL </a:t>
            </a:r>
            <a:r>
              <a:rPr lang="en-US" dirty="0" err="1" smtClean="0">
                <a:solidFill>
                  <a:srgbClr val="00B0F0"/>
                </a:solidFill>
              </a:rPr>
              <a:t>Chemcam</a:t>
            </a:r>
            <a:r>
              <a:rPr lang="en-US" dirty="0" smtClean="0">
                <a:solidFill>
                  <a:srgbClr val="00B0F0"/>
                </a:solidFill>
              </a:rPr>
              <a:t> – has laser induced breakdown spectroscopy (LIBS) +</a:t>
            </a:r>
          </a:p>
          <a:p>
            <a:r>
              <a:rPr lang="en-US" dirty="0">
                <a:solidFill>
                  <a:srgbClr val="00B0F0"/>
                </a:solidFill>
              </a:rPr>
              <a:t>r</a:t>
            </a:r>
            <a:r>
              <a:rPr lang="en-US" dirty="0" smtClean="0">
                <a:solidFill>
                  <a:srgbClr val="00B0F0"/>
                </a:solidFill>
              </a:rPr>
              <a:t>emote Raman and fluorescence spectroscopy + visible and infrared spectroscopy + </a:t>
            </a:r>
          </a:p>
          <a:p>
            <a:r>
              <a:rPr lang="en-US" dirty="0" smtClean="0">
                <a:solidFill>
                  <a:srgbClr val="00B0F0"/>
                </a:solidFill>
              </a:rPr>
              <a:t>remote micro-imaging (“telescope”).  </a:t>
            </a:r>
            <a:r>
              <a:rPr lang="en-US" b="1" dirty="0" smtClean="0">
                <a:solidFill>
                  <a:srgbClr val="00B0F0"/>
                </a:solidFill>
              </a:rPr>
              <a:t>Goal is remote mineralogy and chemistry, including </a:t>
            </a:r>
          </a:p>
          <a:p>
            <a:r>
              <a:rPr lang="en-US" b="1" dirty="0" smtClean="0">
                <a:solidFill>
                  <a:srgbClr val="00B0F0"/>
                </a:solidFill>
              </a:rPr>
              <a:t>organic detection.</a:t>
            </a:r>
            <a:endParaRPr lang="en-US" b="1" dirty="0">
              <a:solidFill>
                <a:srgbClr val="00B0F0"/>
              </a:solidFill>
            </a:endParaRPr>
          </a:p>
        </p:txBody>
      </p:sp>
    </p:spTree>
    <p:extLst>
      <p:ext uri="{BB962C8B-B14F-4D97-AF65-F5344CB8AC3E}">
        <p14:creationId xmlns:p14="http://schemas.microsoft.com/office/powerpoint/2010/main" val="37936122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solidFill>
                  <a:prstClr val="black">
                    <a:tint val="75000"/>
                  </a:prstClr>
                </a:solidFill>
                <a:latin typeface="Calibri"/>
              </a:rPr>
              <a:t>Pre-decisional: for Planning and Discussion Purposes Only</a:t>
            </a:r>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74B5C8E0-AA23-3C4B-B002-575BBB306FC3}" type="slidenum">
              <a:rPr lang="en-US" smtClean="0">
                <a:solidFill>
                  <a:prstClr val="black">
                    <a:tint val="75000"/>
                  </a:prstClr>
                </a:solidFill>
                <a:latin typeface="Calibri"/>
              </a:rPr>
              <a:pPr/>
              <a:t>9</a:t>
            </a:fld>
            <a:endParaRPr lang="en-US">
              <a:solidFill>
                <a:prstClr val="black">
                  <a:tint val="75000"/>
                </a:prstClr>
              </a:solidFill>
              <a:latin typeface="Calibri"/>
            </a:endParaRPr>
          </a:p>
        </p:txBody>
      </p:sp>
      <p:pic>
        <p:nvPicPr>
          <p:cNvPr id="3076" name="Picture 4" descr="http://mars.jpl.nasa.gov/mars2020/images/Mars-2020-SHERLOC-habitable-environments-raman-luminescence-organics-chemicals-br.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466" y="326854"/>
            <a:ext cx="7421717" cy="4171005"/>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extBox 1"/>
          <p:cNvSpPr txBox="1"/>
          <p:nvPr/>
        </p:nvSpPr>
        <p:spPr>
          <a:xfrm>
            <a:off x="1009519" y="4671539"/>
            <a:ext cx="2114681" cy="369332"/>
          </a:xfrm>
          <a:prstGeom prst="rect">
            <a:avLst/>
          </a:prstGeom>
          <a:noFill/>
        </p:spPr>
        <p:txBody>
          <a:bodyPr wrap="none" rtlCol="0">
            <a:spAutoFit/>
          </a:bodyPr>
          <a:lstStyle/>
          <a:p>
            <a:r>
              <a:rPr lang="en-US" dirty="0" smtClean="0">
                <a:solidFill>
                  <a:schemeClr val="bg1"/>
                </a:solidFill>
              </a:rPr>
              <a:t>PI Luther </a:t>
            </a:r>
            <a:r>
              <a:rPr lang="en-US" dirty="0" err="1" smtClean="0">
                <a:solidFill>
                  <a:schemeClr val="bg1"/>
                </a:solidFill>
              </a:rPr>
              <a:t>Beegle</a:t>
            </a:r>
            <a:r>
              <a:rPr lang="en-US" dirty="0" smtClean="0">
                <a:solidFill>
                  <a:schemeClr val="bg1"/>
                </a:solidFill>
              </a:rPr>
              <a:t>, JPL</a:t>
            </a:r>
            <a:endParaRPr lang="en-US" dirty="0">
              <a:solidFill>
                <a:schemeClr val="bg1"/>
              </a:solidFill>
            </a:endParaRPr>
          </a:p>
        </p:txBody>
      </p:sp>
      <p:sp>
        <p:nvSpPr>
          <p:cNvPr id="3" name="TextBox 2"/>
          <p:cNvSpPr txBox="1"/>
          <p:nvPr/>
        </p:nvSpPr>
        <p:spPr>
          <a:xfrm>
            <a:off x="1454556" y="5214552"/>
            <a:ext cx="7160871" cy="646331"/>
          </a:xfrm>
          <a:prstGeom prst="rect">
            <a:avLst/>
          </a:prstGeom>
          <a:noFill/>
        </p:spPr>
        <p:txBody>
          <a:bodyPr wrap="none" rtlCol="0">
            <a:spAutoFit/>
          </a:bodyPr>
          <a:lstStyle/>
          <a:p>
            <a:r>
              <a:rPr lang="en-US" dirty="0" smtClean="0">
                <a:solidFill>
                  <a:srgbClr val="00B0F0"/>
                </a:solidFill>
              </a:rPr>
              <a:t>- laser induced fluorescence and Raman spectroscopy to identify minerals</a:t>
            </a:r>
          </a:p>
          <a:p>
            <a:r>
              <a:rPr lang="en-US" dirty="0">
                <a:solidFill>
                  <a:srgbClr val="00B0F0"/>
                </a:solidFill>
              </a:rPr>
              <a:t>a</a:t>
            </a:r>
            <a:r>
              <a:rPr lang="en-US" dirty="0" smtClean="0">
                <a:solidFill>
                  <a:srgbClr val="00B0F0"/>
                </a:solidFill>
              </a:rPr>
              <a:t>nd organic molecules, highly spatially resolved (~50 um scale)</a:t>
            </a:r>
            <a:endParaRPr lang="en-US" dirty="0">
              <a:solidFill>
                <a:srgbClr val="00B0F0"/>
              </a:solidFill>
            </a:endParaRPr>
          </a:p>
        </p:txBody>
      </p:sp>
    </p:spTree>
    <p:extLst>
      <p:ext uri="{BB962C8B-B14F-4D97-AF65-F5344CB8AC3E}">
        <p14:creationId xmlns:p14="http://schemas.microsoft.com/office/powerpoint/2010/main" val="569418743"/>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1478</TotalTime>
  <Words>1138</Words>
  <Application>Microsoft Office PowerPoint</Application>
  <PresentationFormat>On-screen Show (4:3)</PresentationFormat>
  <Paragraphs>290</Paragraphs>
  <Slides>23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ＭＳ Ｐゴシック</vt:lpstr>
      <vt:lpstr>Arial</vt:lpstr>
      <vt:lpstr>Arial Narrow</vt:lpstr>
      <vt:lpstr>Calibri</vt:lpstr>
      <vt:lpstr>Times</vt:lpstr>
      <vt:lpstr>1_Office Theme</vt:lpstr>
      <vt:lpstr>PowerPoint Presentation</vt:lpstr>
      <vt:lpstr>Current &amp; Future Mars Missions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Cache Risk Evolution</vt:lpstr>
      <vt:lpstr>Traverse &amp; Sampling Scenarios</vt:lpstr>
      <vt:lpstr>Pros and Cons of Adaptable Cache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Nora Mainland</dc:creator>
  <cp:lastModifiedBy>Ward, Erin (172B)</cp:lastModifiedBy>
  <cp:revision>37</cp:revision>
  <dcterms:created xsi:type="dcterms:W3CDTF">2013-06-18T23:07:14Z</dcterms:created>
  <dcterms:modified xsi:type="dcterms:W3CDTF">2015-02-26T18:52:59Z</dcterms:modified>
</cp:coreProperties>
</file>

<file path=docProps/thumbnail.jpeg>
</file>